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51"/>
  </p:notesMasterIdLst>
  <p:handoutMasterIdLst>
    <p:handoutMasterId r:id="rId52"/>
  </p:handoutMasterIdLst>
  <p:sldIdLst>
    <p:sldId id="551" r:id="rId2"/>
    <p:sldId id="769" r:id="rId3"/>
    <p:sldId id="770" r:id="rId4"/>
    <p:sldId id="724" r:id="rId5"/>
    <p:sldId id="771" r:id="rId6"/>
    <p:sldId id="725" r:id="rId7"/>
    <p:sldId id="733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98" r:id="rId32"/>
    <p:sldId id="799" r:id="rId33"/>
    <p:sldId id="800" r:id="rId34"/>
    <p:sldId id="801" r:id="rId35"/>
    <p:sldId id="802" r:id="rId36"/>
    <p:sldId id="803" r:id="rId37"/>
    <p:sldId id="804" r:id="rId38"/>
    <p:sldId id="805" r:id="rId39"/>
    <p:sldId id="806" r:id="rId40"/>
    <p:sldId id="807" r:id="rId41"/>
    <p:sldId id="808" r:id="rId42"/>
    <p:sldId id="809" r:id="rId43"/>
    <p:sldId id="810" r:id="rId44"/>
    <p:sldId id="811" r:id="rId45"/>
    <p:sldId id="812" r:id="rId46"/>
    <p:sldId id="813" r:id="rId47"/>
    <p:sldId id="814" r:id="rId48"/>
    <p:sldId id="815" r:id="rId49"/>
    <p:sldId id="816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92"/>
    <a:srgbClr val="ADFF5A"/>
    <a:srgbClr val="A1FF8F"/>
    <a:srgbClr val="1FFF6E"/>
    <a:srgbClr val="76C837"/>
    <a:srgbClr val="52C854"/>
    <a:srgbClr val="8F0000"/>
    <a:srgbClr val="7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0" autoAdjust="0"/>
    <p:restoredTop sz="96614" autoAdjust="0"/>
  </p:normalViewPr>
  <p:slideViewPr>
    <p:cSldViewPr>
      <p:cViewPr>
        <p:scale>
          <a:sx n="108" d="100"/>
          <a:sy n="108" d="100"/>
        </p:scale>
        <p:origin x="1776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6D202-B4A4-1E4D-B8D2-46EDE55B07C5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4E23-83BB-BC4F-9471-12475958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01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65ABC9-00AE-3149-B727-D6E828819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179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5ABC9-00AE-3149-B727-D6E8288195CC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5ABC9-00AE-3149-B727-D6E8288195C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5ABC9-00AE-3149-B727-D6E8288195C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5ABC9-00AE-3149-B727-D6E8288195CC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EBDD-99CB-1F48-B962-FB4BA4BEFE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6EBD2-88F9-5548-BEB1-F71C5C6592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46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70631-3E69-AB4A-B3A3-C0357B4F72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4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1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76E0E-2007-DF4A-A3F6-29E44EC05E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00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FCC39-6A5A-CC44-BCF3-631A7127AF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17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77BCE-0870-304E-AA8F-D2BDBD39E2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0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61A9-38AE-B94A-8FB3-F8C5D8CAEE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0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D753C-1CBD-2C46-B0B2-BB2462A957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8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3AF3-BDBA-4D4F-9010-89F45A9A2F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9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401B6-3F9A-134F-AA1C-E6F60B7809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8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B6F9A-3291-8B4C-BFDE-477052DD81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9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medco.ru/" TargetMode="External"/><Relationship Id="rId4" Type="http://schemas.openxmlformats.org/officeDocument/2006/relationships/hyperlink" Target="mailto:regbiomed@rambler.ru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medco.ru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regbiomed@rambler.ru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edismedco.r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47813" y="1268413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kumimoji="0" lang="en-US" altLang="ru-RU" sz="1800">
              <a:latin typeface="Arial" charset="0"/>
              <a:ea typeface="ＭＳ Ｐゴシック" charset="-128"/>
            </a:endParaRP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-1" y="764704"/>
            <a:ext cx="9144001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Komplexe vitOrgan-Therapie </a:t>
            </a:r>
          </a:p>
          <a:p>
            <a:pPr algn="ctr">
              <a:lnSpc>
                <a:spcPct val="130000"/>
              </a:lnSpc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bei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Hautkrebs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131840" y="2780928"/>
            <a:ext cx="2448272" cy="9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2800" b="1" dirty="0" smtClean="0">
                <a:solidFill>
                  <a:srgbClr val="24213E"/>
                </a:solidFill>
                <a:latin typeface="Arial"/>
                <a:cs typeface="Arial"/>
              </a:rPr>
              <a:t>Rolik, Ivan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2000" b="1" dirty="0" smtClean="0">
                <a:solidFill>
                  <a:srgbClr val="24213E"/>
                </a:solidFill>
                <a:latin typeface="Arial"/>
                <a:cs typeface="Arial"/>
              </a:rPr>
              <a:t>Prof. </a:t>
            </a:r>
            <a:r>
              <a:rPr lang="de-DE" sz="2000" b="1" dirty="0">
                <a:solidFill>
                  <a:srgbClr val="24213E"/>
                </a:solidFill>
                <a:latin typeface="Arial"/>
                <a:cs typeface="Arial"/>
              </a:rPr>
              <a:t>Dr.med. </a:t>
            </a:r>
            <a:endParaRPr kumimoji="0" lang="de-DE" altLang="ru-RU" sz="2000" b="1" dirty="0" smtClean="0">
              <a:solidFill>
                <a:srgbClr val="24213E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EBDD-99CB-1F48-B962-FB4BA4BEFE30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582" y="4119587"/>
            <a:ext cx="8756736" cy="2520280"/>
          </a:xfrm>
          <a:prstGeom prst="roundRect">
            <a:avLst/>
          </a:prstGeom>
          <a:solidFill>
            <a:srgbClr val="FFFFFF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ct val="110000"/>
              </a:lnSpc>
              <a:buFontTx/>
              <a:buChar char="-"/>
            </a:pPr>
            <a:endParaRPr lang="ru-RU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300" dirty="0" smtClean="0">
                <a:solidFill>
                  <a:srgbClr val="000000"/>
                </a:solidFill>
                <a:latin typeface="Arial"/>
                <a:cs typeface="Arial"/>
              </a:rPr>
              <a:t>Ruß</a:t>
            </a:r>
            <a:r>
              <a:rPr lang="en-US" sz="2300" dirty="0" err="1" smtClean="0">
                <a:solidFill>
                  <a:srgbClr val="000000"/>
                </a:solidFill>
                <a:latin typeface="Arial"/>
                <a:cs typeface="Arial"/>
              </a:rPr>
              <a:t>ische</a:t>
            </a:r>
            <a:r>
              <a:rPr lang="de-DE" sz="2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300" dirty="0">
                <a:solidFill>
                  <a:srgbClr val="000000"/>
                </a:solidFill>
                <a:latin typeface="Arial"/>
                <a:cs typeface="Arial"/>
              </a:rPr>
              <a:t>Universität für Völkerfreundschaft</a:t>
            </a:r>
            <a:r>
              <a:rPr lang="ru-RU" sz="2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ru-RU" sz="2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23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de-DE" sz="2300" dirty="0" smtClean="0">
                <a:solidFill>
                  <a:srgbClr val="24213E"/>
                </a:solidFill>
                <a:latin typeface="Arial"/>
                <a:cs typeface="Arial"/>
              </a:rPr>
              <a:t>Uni RUDN</a:t>
            </a:r>
            <a:r>
              <a:rPr lang="ru-RU" sz="2300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300" dirty="0" smtClean="0">
                <a:solidFill>
                  <a:srgbClr val="24213E"/>
                </a:solidFill>
                <a:latin typeface="Arial"/>
                <a:cs typeface="Arial"/>
              </a:rPr>
              <a:t>Moskau):</a:t>
            </a:r>
            <a:endParaRPr lang="ru-RU" sz="2300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ru-RU" sz="2300" dirty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en-US" sz="2300" dirty="0" smtClean="0">
                <a:solidFill>
                  <a:srgbClr val="24213E"/>
                </a:solidFill>
                <a:latin typeface="Arial"/>
                <a:cs typeface="Arial"/>
              </a:rPr>
              <a:t>     </a:t>
            </a:r>
            <a:r>
              <a:rPr lang="de-DE" sz="2300" dirty="0" smtClean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Lehrstuhl </a:t>
            </a:r>
            <a:r>
              <a:rPr lang="de-DE" sz="2300" dirty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für Homöopathie </a:t>
            </a:r>
            <a:r>
              <a:rPr lang="de-DE" sz="2300" dirty="0" smtClean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300" dirty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300" dirty="0" smtClean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     des </a:t>
            </a:r>
            <a:r>
              <a:rPr lang="de-DE" sz="2300" dirty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Instituts</a:t>
            </a:r>
            <a:r>
              <a:rPr lang="de-DE" sz="2300" dirty="0" smtClean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 für orientalische </a:t>
            </a:r>
            <a:r>
              <a:rPr lang="de-DE" sz="2300" dirty="0" smtClean="0">
                <a:solidFill>
                  <a:srgbClr val="24213E"/>
                </a:solidFill>
                <a:latin typeface="Arial"/>
                <a:cs typeface="Arial"/>
              </a:rPr>
              <a:t>Medizin </a:t>
            </a:r>
            <a:r>
              <a:rPr lang="ru-RU" sz="2300" dirty="0" smtClean="0">
                <a:solidFill>
                  <a:srgbClr val="24213E"/>
                </a:solidFill>
                <a:latin typeface="Arial"/>
                <a:cs typeface="Arial"/>
              </a:rPr>
              <a:t>  </a:t>
            </a:r>
            <a:r>
              <a:rPr lang="ru-RU" sz="2300" b="1" dirty="0" smtClean="0">
                <a:solidFill>
                  <a:srgbClr val="24213E"/>
                </a:solidFill>
                <a:latin typeface="Arial"/>
                <a:cs typeface="Arial"/>
              </a:rPr>
              <a:t>      </a:t>
            </a:r>
            <a:endParaRPr lang="de-DE" sz="23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Klinik für Komplementäronkologie </a:t>
            </a:r>
            <a:r>
              <a:rPr lang="de-DE" sz="23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EdisMedCo</a:t>
            </a:r>
            <a:r>
              <a:rPr lang="de-DE" sz="23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Moskau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u="sng" dirty="0" smtClean="0">
                <a:hlinkClick r:id="rId3"/>
              </a:rPr>
              <a:t>www.edismedco.ru</a:t>
            </a:r>
            <a:endParaRPr lang="ru-RU" sz="2400" dirty="0"/>
          </a:p>
          <a:p>
            <a:pPr marL="457200" indent="-457200">
              <a:buFontTx/>
              <a:buChar char="-"/>
            </a:pPr>
            <a:endParaRPr lang="de-DE" sz="23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5000" y="43307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295400" y="25654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86400" y="3590464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ru-RU" sz="2000" u="sng" dirty="0" smtClean="0">
                <a:solidFill>
                  <a:srgbClr val="376092"/>
                </a:solidFill>
                <a:latin typeface="Arial"/>
                <a:ea typeface="ＭＳ Ｐゴシック" charset="-128"/>
                <a:cs typeface="Arial"/>
                <a:hlinkClick r:id="rId4"/>
              </a:rPr>
              <a:t>regbiomed@rambler.ru</a:t>
            </a:r>
            <a:endParaRPr kumimoji="0" lang="de-DE" altLang="ru-RU" sz="2000" b="1" u="sng" dirty="0" smtClean="0">
              <a:solidFill>
                <a:srgbClr val="24213E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Art der Anwendung der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Präparate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800" b="1" dirty="0" smtClean="0">
              <a:solidFill>
                <a:srgbClr val="000000"/>
              </a:solidFill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de-DE" sz="2800" b="1" dirty="0">
                <a:ea typeface="Arial" charset="0"/>
                <a:cs typeface="Arial" charset="0"/>
              </a:rPr>
              <a:t>NeyDIL Nr.66 D4</a:t>
            </a:r>
            <a:r>
              <a:rPr lang="de-DE" sz="2600" b="1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Systemische Therapie 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- Intravenöse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Infusionen als </a:t>
            </a: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Standardinjektionen</a:t>
            </a:r>
            <a:endParaRPr lang="de-DE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-3 (mal) x wöchentlich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</a:pP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de-DE" sz="2900" b="1" dirty="0"/>
              <a:t>NeyPson Nr.5 und</a:t>
            </a:r>
            <a:r>
              <a:rPr lang="de-DE" sz="2900" dirty="0"/>
              <a:t> </a:t>
            </a:r>
            <a:r>
              <a:rPr lang="de-DE" sz="2900" b="1" dirty="0" smtClean="0"/>
              <a:t>NeyIm </a:t>
            </a:r>
            <a:r>
              <a:rPr lang="de-DE" sz="2900" b="1" dirty="0"/>
              <a:t>Nr.73</a:t>
            </a:r>
            <a:r>
              <a:rPr lang="de-DE" sz="29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- Örtliche Therapie / Therapie «vor Ort»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subkutane Injektionen (4-6 Injektionen) mit Lokalanästhetikum </a:t>
            </a:r>
            <a:r>
              <a:rPr lang="de-DE" sz="2600" b="1" dirty="0">
                <a:solidFill>
                  <a:srgbClr val="000000"/>
                </a:solidFill>
                <a:latin typeface="Arial"/>
                <a:cs typeface="Arial"/>
              </a:rPr>
              <a:t>Procain </a:t>
            </a:r>
            <a:r>
              <a:rPr lang="de-DE" sz="2600" b="1" i="1" dirty="0">
                <a:solidFill>
                  <a:srgbClr val="000000"/>
                </a:solidFill>
                <a:latin typeface="Arial"/>
                <a:cs typeface="Arial"/>
              </a:rPr>
              <a:t>2%</a:t>
            </a:r>
            <a:r>
              <a:rPr lang="de-DE" sz="2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rund um die betroffene Haut, 1-2 cm von der Tumorstelle </a:t>
            </a: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entfernt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- lokale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Infiltrationen 2-3 (mal) x wöchentlich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de-DE" sz="2400" b="1" dirty="0"/>
              <a:t>NeyVit Nr.66 Zellkraft</a:t>
            </a:r>
            <a:r>
              <a:rPr lang="de-DE" sz="2600" b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cs typeface="Arial"/>
              </a:rPr>
              <a:t>Tabletten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Aufnahme 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2 x tgl. </a:t>
            </a:r>
            <a:r>
              <a:rPr lang="de-DE" sz="2600" i="1" dirty="0">
                <a:solidFill>
                  <a:srgbClr val="000000"/>
                </a:solidFill>
                <a:latin typeface="Arial"/>
                <a:cs typeface="Arial"/>
              </a:rPr>
              <a:t>je 1 </a:t>
            </a:r>
            <a:r>
              <a:rPr lang="de-DE" sz="2600" i="1" dirty="0" smtClean="0">
                <a:solidFill>
                  <a:srgbClr val="000000"/>
                </a:solidFill>
                <a:latin typeface="Arial"/>
                <a:cs typeface="Arial"/>
              </a:rPr>
              <a:t>Tabs</a:t>
            </a:r>
            <a:r>
              <a:rPr lang="de-DE" sz="2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600" dirty="0">
                <a:solidFill>
                  <a:srgbClr val="000000"/>
                </a:solidFill>
                <a:latin typeface="Arial"/>
                <a:cs typeface="Arial"/>
              </a:rPr>
              <a:t>vor den Mahlzeiten.</a:t>
            </a: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</a:pPr>
            <a:endParaRPr lang="ru-RU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ru-RU" sz="26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Изображение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2496312" cy="236829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Krebsarten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2808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000000"/>
                </a:solidFill>
                <a:latin typeface="Arial"/>
                <a:cs typeface="Arial"/>
              </a:rPr>
              <a:t>Basalzellkrebs (Hautbasaliom) </a:t>
            </a:r>
            <a:endParaRPr lang="de-DE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800" dirty="0" smtClean="0">
                <a:solidFill>
                  <a:srgbClr val="000000"/>
                </a:solidFill>
                <a:latin typeface="Arial"/>
                <a:cs typeface="Arial"/>
              </a:rPr>
              <a:t>Plattenepithelkarzinom </a:t>
            </a:r>
            <a:r>
              <a:rPr lang="de-DE" sz="2800" dirty="0">
                <a:solidFill>
                  <a:srgbClr val="000000"/>
                </a:solidFill>
                <a:latin typeface="Arial"/>
                <a:cs typeface="Arial"/>
              </a:rPr>
              <a:t>(Stachelzellkrebs)</a:t>
            </a:r>
            <a:endParaRPr lang="ru-RU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000000"/>
                </a:solidFill>
                <a:latin typeface="Arial"/>
                <a:cs typeface="Arial"/>
              </a:rPr>
              <a:t>Der Morbus Bowen / Bowen-Hautkrebs (</a:t>
            </a:r>
            <a:r>
              <a:rPr lang="de-DE" sz="2800" dirty="0" err="1">
                <a:solidFill>
                  <a:srgbClr val="000000"/>
                </a:solidFill>
                <a:latin typeface="Arial"/>
                <a:cs typeface="Arial"/>
              </a:rPr>
              <a:t>Dyskeratosis</a:t>
            </a:r>
            <a:r>
              <a:rPr lang="de-DE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  <a:cs typeface="Arial"/>
              </a:rPr>
              <a:t>maligna</a:t>
            </a:r>
            <a:r>
              <a:rPr lang="de-DE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2800" dirty="0" err="1" smtClean="0">
                <a:solidFill>
                  <a:srgbClr val="000000"/>
                </a:solidFill>
                <a:latin typeface="Arial"/>
                <a:cs typeface="Arial"/>
              </a:rPr>
              <a:t>Carcinoma</a:t>
            </a:r>
            <a:r>
              <a:rPr lang="de-DE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in situ)</a:t>
            </a:r>
            <a:endParaRPr lang="ru-RU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324544" y="764704"/>
            <a:ext cx="9721080" cy="17281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Basalzellkrebs /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Basalzellkarzinom/</a:t>
            </a:r>
            <a:b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Basalzellkrebs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der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Haut </a:t>
            </a:r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/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Basaliom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25552"/>
            <a:ext cx="8686800" cy="31957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>Ursache: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komplexes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Geschehen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Aussehen und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>Symptome: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gelblich-rötlichen knotigen Tumoren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>Therapierichtungen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OP,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PDT, Strahlentherapie, Kürettage, Kryotherapie, Lasertherapie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Hautkrebs:</a:t>
            </a:r>
            <a:r>
              <a:rPr lang="en-US" sz="2800" b="1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Basaliom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auf dem rechten Schläfenbereich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(temporal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Region)</a:t>
            </a: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503424" y="1250542"/>
            <a:ext cx="2198856" cy="54024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8"/>
            <a:ext cx="864096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dirty="0">
                <a:solidFill>
                  <a:srgbClr val="000000"/>
                </a:solidFill>
              </a:rPr>
              <a:t>Klinisches Fallbeispiel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Hautkrebs: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de-DE" sz="2400" b="1" dirty="0" smtClean="0">
                <a:solidFill>
                  <a:srgbClr val="376092"/>
                </a:solidFill>
              </a:rPr>
              <a:t>Basaliom </a:t>
            </a:r>
            <a:r>
              <a:rPr lang="de-DE" sz="2400" b="1" dirty="0">
                <a:solidFill>
                  <a:srgbClr val="376092"/>
                </a:solidFill>
              </a:rPr>
              <a:t>auf dem rechten Schläfenbereich </a:t>
            </a:r>
            <a:r>
              <a:rPr lang="de-DE" sz="2400" b="1" dirty="0" smtClean="0">
                <a:solidFill>
                  <a:srgbClr val="376092"/>
                </a:solidFill>
              </a:rPr>
              <a:t>(temporal </a:t>
            </a:r>
            <a:r>
              <a:rPr lang="de-DE" sz="2400" b="1" dirty="0">
                <a:solidFill>
                  <a:srgbClr val="376092"/>
                </a:solidFill>
              </a:rPr>
              <a:t>Region)</a:t>
            </a:r>
            <a:endParaRPr lang="ru-RU" sz="2400" dirty="0">
              <a:solidFill>
                <a:srgbClr val="376092"/>
              </a:solidFill>
            </a:endParaRPr>
          </a:p>
        </p:txBody>
      </p:sp>
      <p:pic>
        <p:nvPicPr>
          <p:cNvPr id="3" name="Изображение 2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5053584" cy="387400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2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20472" cy="52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9036496" cy="196368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 Wo. der Kombinationsbiotherapie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Basaliom auf dem rechten Schläfenbereich 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3" name="Изображение 2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129784" cy="370941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9036496" cy="187220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Ergebnis nach 8 Wo. der Kombinationsbiotherapie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Fallbeispiel</a:t>
            </a:r>
            <a:b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Kein </a:t>
            </a:r>
            <a:r>
              <a:rPr lang="de-DE" sz="2400" b="1" dirty="0" err="1" smtClean="0">
                <a:solidFill>
                  <a:srgbClr val="376092"/>
                </a:solidFill>
                <a:latin typeface="Arial"/>
                <a:cs typeface="Arial"/>
              </a:rPr>
              <a:t>Basaliom</a:t>
            </a:r>
            <a:endParaRPr lang="de-DE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165304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r>
              <a:rPr lang="ru-RU" sz="2800" dirty="0" smtClean="0">
                <a:solidFill>
                  <a:srgbClr val="376092"/>
                </a:solidFill>
              </a:rPr>
              <a:t> 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86400" cy="360578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Hautbasaliom der Oberlippe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links</a:t>
            </a: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56984" cy="158417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dirty="0">
                <a:solidFill>
                  <a:srgbClr val="24213E"/>
                </a:solidFill>
                <a:latin typeface="Arial"/>
                <a:cs typeface="Arial"/>
              </a:rPr>
              <a:t>Klinisches Fallbeispiel</a:t>
            </a:r>
            <a: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24213E"/>
                </a:solidFill>
                <a:latin typeface="Arial"/>
                <a:cs typeface="Arial"/>
              </a:rPr>
              <a:t>Hautkrebs: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Hautbasaliom an der Oberlippe unter dem linken Nasenflügel</a:t>
            </a:r>
            <a:r>
              <a:rPr lang="ru-RU" sz="24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3" name="Изображение 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053584" cy="383438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914400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Institut für Orientalische Medizin </a:t>
            </a:r>
            <a:endParaRPr lang="de-DE" sz="24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Uni RUDN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,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Moskau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67544" y="2924944"/>
            <a:ext cx="7560840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Ärztliches wissenschaftliches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Team - Leiter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der Behandlung und klinischen Untersuchung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EBDD-99CB-1F48-B962-FB4BA4BEFE30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5000" y="43307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295400" y="25654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Изображение 9" descr="../KINGSTON/69459501_360017071346611_9222309453355810816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306428" cy="179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Изображение 14" descr="../KINGSTON/Преподаватели%20кафедры%20гомеопатии_files/rolik_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97" y="4255986"/>
            <a:ext cx="136815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5020" y="2132856"/>
            <a:ext cx="2193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rgbClr val="376092"/>
                </a:solidFill>
              </a:rPr>
              <a:t>www.rudn.ru</a:t>
            </a:r>
          </a:p>
        </p:txBody>
      </p:sp>
      <p:pic>
        <p:nvPicPr>
          <p:cNvPr id="16" name="Изображение 15" descr="logo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20" y="1628800"/>
            <a:ext cx="934720" cy="940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4077072"/>
            <a:ext cx="275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Hr. Prof. Ivan </a:t>
            </a:r>
            <a:r>
              <a:rPr lang="de-DE" sz="2400" dirty="0" smtClean="0">
                <a:solidFill>
                  <a:srgbClr val="000000"/>
                </a:solidFill>
              </a:rPr>
              <a:t>Rolik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2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20472" cy="5229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16-24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8-16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8-16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12-16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52520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 Wo.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Hautbasaliom an der Oberlippe unter dem linken Nasenflügel</a:t>
            </a:r>
            <a:r>
              <a:rPr lang="ru-RU" sz="24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3" name="Изображение 2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471416" cy="362102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23528" y="889248"/>
            <a:ext cx="9252520" cy="174766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8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Wo. d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Kein Basaliom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37312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4700016" cy="368198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664296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Basaliom des linken Ober- und Unterlides und der linken Wange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0364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dirty="0">
                <a:latin typeface="Arial"/>
                <a:cs typeface="Arial"/>
              </a:rPr>
              <a:t>Klinisches Fallbeispiel</a:t>
            </a:r>
            <a:r>
              <a:rPr lang="ru-RU" sz="2400" dirty="0">
                <a:latin typeface="Arial"/>
                <a:cs typeface="Arial"/>
              </a:rPr>
              <a:t/>
            </a:r>
            <a:br>
              <a:rPr lang="ru-RU" sz="2400" dirty="0">
                <a:latin typeface="Arial"/>
                <a:cs typeface="Arial"/>
              </a:rPr>
            </a:br>
            <a:r>
              <a:rPr lang="de-DE" sz="2400" dirty="0">
                <a:latin typeface="Arial"/>
                <a:cs typeface="Arial"/>
              </a:rPr>
              <a:t>Hautkrebs: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Basaliom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des linken Ober- und Unterlides und der linken Wange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" name="Изображение 2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788408" cy="383438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4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324528" cy="5229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26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16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24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79512" y="817240"/>
            <a:ext cx="9252520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 Wo.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Basaliom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des linken Ober- und Unterlides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und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der linken Wange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2" name="Изображение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471416" cy="36576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512" y="792088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15008" y="476672"/>
            <a:ext cx="8928992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Mo. 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Kein Basaliom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320" y="6237312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r>
              <a:rPr lang="ru-RU" sz="2800" dirty="0" smtClean="0">
                <a:solidFill>
                  <a:srgbClr val="376092"/>
                </a:solidFill>
              </a:rPr>
              <a:t> 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346192" cy="39624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Basaliom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an der rechten Wange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  <a:p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67544" y="745232"/>
            <a:ext cx="8229600" cy="160364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800" dirty="0">
                <a:solidFill>
                  <a:srgbClr val="24213E"/>
                </a:solidFill>
                <a:latin typeface="Arial"/>
                <a:cs typeface="Arial"/>
              </a:rPr>
              <a:t>Klinisches Fallbeispiel</a:t>
            </a:r>
            <a:r>
              <a:rPr lang="ru-RU" sz="28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2800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de-DE" sz="2800" dirty="0">
                <a:solidFill>
                  <a:srgbClr val="24213E"/>
                </a:solidFill>
                <a:latin typeface="Arial"/>
                <a:cs typeface="Arial"/>
              </a:rPr>
              <a:t>Hautkrebs: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Basaliom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an der rechten Wange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3" name="Изображение 2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519416" cy="415442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39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2000" dirty="0" smtClean="0">
                <a:hlinkClick r:id="rId3"/>
              </a:rPr>
              <a:t>www.edismedco.ru</a:t>
            </a:r>
            <a:r>
              <a:rPr lang="de-DE" sz="2000" dirty="0" smtClean="0"/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67544" y="2376656"/>
            <a:ext cx="4896544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000000"/>
                </a:solidFill>
                <a:latin typeface="Arial"/>
                <a:cs typeface="Arial"/>
              </a:rPr>
              <a:t>Chefarzt</a:t>
            </a:r>
            <a:r>
              <a:rPr lang="de-DE"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de-DE" sz="2000" b="1" dirty="0">
                <a:solidFill>
                  <a:srgbClr val="000000"/>
                </a:solidFill>
                <a:latin typeface="Arial"/>
                <a:cs typeface="Arial"/>
              </a:rPr>
              <a:t> Onkologe Prof. </a:t>
            </a:r>
            <a:endParaRPr lang="de-DE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>Dr</a:t>
            </a:r>
            <a:r>
              <a:rPr lang="de-DE" sz="2000" b="1" dirty="0">
                <a:solidFill>
                  <a:srgbClr val="000000"/>
                </a:solidFill>
                <a:latin typeface="Arial"/>
                <a:cs typeface="Arial"/>
              </a:rPr>
              <a:t>. med. Laptev, Vladimir </a:t>
            </a:r>
            <a:r>
              <a:rPr lang="de-DE" sz="2000" b="1" dirty="0" smtClean="0">
                <a:solidFill>
                  <a:srgbClr val="24213E"/>
                </a:solidFill>
              </a:rPr>
              <a:t> </a:t>
            </a:r>
            <a:endParaRPr kumimoji="0" lang="de-DE" altLang="ru-RU" sz="2000" b="1" dirty="0" smtClean="0">
              <a:solidFill>
                <a:srgbClr val="24213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EBDD-99CB-1F48-B962-FB4BA4BEFE30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5000" y="43307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295400" y="25654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478262"/>
            <a:ext cx="360213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 err="1">
                <a:solidFill>
                  <a:srgbClr val="000000"/>
                </a:solidFill>
              </a:rPr>
              <a:t>Wiss.Leiter</a:t>
            </a:r>
            <a:r>
              <a:rPr lang="de-DE" sz="2000" dirty="0">
                <a:solidFill>
                  <a:srgbClr val="000000"/>
                </a:solidFill>
              </a:rPr>
              <a:t>: </a:t>
            </a:r>
            <a:r>
              <a:rPr lang="de-DE" sz="2000" dirty="0" smtClean="0">
                <a:solidFill>
                  <a:srgbClr val="000000"/>
                </a:solidFill>
              </a:rPr>
              <a:t/>
            </a:r>
            <a:br>
              <a:rPr lang="de-DE" sz="2000" dirty="0" smtClean="0">
                <a:solidFill>
                  <a:srgbClr val="000000"/>
                </a:solidFill>
              </a:rPr>
            </a:br>
            <a:r>
              <a:rPr lang="de-DE" sz="2000" b="1" dirty="0" smtClean="0">
                <a:solidFill>
                  <a:srgbClr val="000000"/>
                </a:solidFill>
              </a:rPr>
              <a:t>Internist </a:t>
            </a:r>
            <a:r>
              <a:rPr lang="de-DE" sz="2000" b="1" dirty="0">
                <a:solidFill>
                  <a:srgbClr val="000000"/>
                </a:solidFill>
              </a:rPr>
              <a:t>Prof. </a:t>
            </a:r>
            <a:r>
              <a:rPr lang="de-DE" sz="2000" b="1" dirty="0" smtClean="0">
                <a:solidFill>
                  <a:srgbClr val="000000"/>
                </a:solidFill>
              </a:rPr>
              <a:t>Dr</a:t>
            </a:r>
            <a:r>
              <a:rPr lang="de-DE" sz="2000" b="1" dirty="0">
                <a:solidFill>
                  <a:srgbClr val="000000"/>
                </a:solidFill>
              </a:rPr>
              <a:t>. med. </a:t>
            </a:r>
            <a:r>
              <a:rPr lang="de-DE" sz="2000" b="1" dirty="0" err="1">
                <a:solidFill>
                  <a:srgbClr val="000000"/>
                </a:solidFill>
              </a:rPr>
              <a:t>Rolik</a:t>
            </a:r>
            <a:r>
              <a:rPr lang="de-DE" sz="2000" b="1" dirty="0">
                <a:solidFill>
                  <a:srgbClr val="000000"/>
                </a:solidFill>
              </a:rPr>
              <a:t>, Ivan 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5784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376092"/>
                </a:solidFill>
              </a:rPr>
              <a:t>Ärztliches Team </a:t>
            </a:r>
            <a:endParaRPr lang="de-DE" sz="2400" b="1" dirty="0" smtClean="0">
              <a:solidFill>
                <a:srgbClr val="376092"/>
              </a:solidFill>
            </a:endParaRPr>
          </a:p>
          <a:p>
            <a:r>
              <a:rPr lang="de-DE" sz="2400" b="1" dirty="0" smtClean="0">
                <a:solidFill>
                  <a:srgbClr val="376092"/>
                </a:solidFill>
              </a:rPr>
              <a:t>der </a:t>
            </a:r>
            <a:r>
              <a:rPr lang="de-DE" sz="2400" b="1" dirty="0">
                <a:solidFill>
                  <a:srgbClr val="376092"/>
                </a:solidFill>
              </a:rPr>
              <a:t>privat </a:t>
            </a:r>
            <a:r>
              <a:rPr lang="de-DE" sz="2400" b="1" dirty="0" err="1">
                <a:solidFill>
                  <a:srgbClr val="376092"/>
                </a:solidFill>
              </a:rPr>
              <a:t>Onkoklinik</a:t>
            </a:r>
            <a:r>
              <a:rPr lang="de-DE" sz="2400" b="1" dirty="0">
                <a:solidFill>
                  <a:srgbClr val="376092"/>
                </a:solidFill>
              </a:rPr>
              <a:t> </a:t>
            </a:r>
            <a:r>
              <a:rPr lang="de-DE" sz="2400" b="1" dirty="0" err="1">
                <a:solidFill>
                  <a:srgbClr val="376092"/>
                </a:solidFill>
              </a:rPr>
              <a:t>EdisMedCo</a:t>
            </a:r>
            <a:r>
              <a:rPr lang="de-DE" sz="2400" b="1" dirty="0">
                <a:solidFill>
                  <a:srgbClr val="376092"/>
                </a:solidFill>
              </a:rPr>
              <a:t> Moskau</a:t>
            </a:r>
            <a:endParaRPr lang="ru-RU" sz="2400" b="1" dirty="0">
              <a:solidFill>
                <a:srgbClr val="376092"/>
              </a:solidFill>
            </a:endParaRPr>
          </a:p>
        </p:txBody>
      </p:sp>
      <p:pic>
        <p:nvPicPr>
          <p:cNvPr id="5" name="Изображение 4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0" y="3215976"/>
            <a:ext cx="4355592" cy="345338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2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29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12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15008" y="620688"/>
            <a:ext cx="8928992" cy="210770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2 Wo. 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Basaliom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an der rechten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Wange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3212976"/>
            <a:ext cx="4176719" cy="1629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000000"/>
                </a:solidFill>
              </a:rPr>
              <a:t>Zustand des Hautdefekts </a:t>
            </a:r>
            <a:endParaRPr lang="de-DE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000000"/>
                </a:solidFill>
              </a:rPr>
              <a:t>n</a:t>
            </a:r>
            <a:r>
              <a:rPr lang="de-DE" sz="2800" dirty="0" smtClean="0">
                <a:solidFill>
                  <a:srgbClr val="000000"/>
                </a:solidFill>
              </a:rPr>
              <a:t>ach der </a:t>
            </a:r>
            <a:r>
              <a:rPr lang="de-DE" sz="2800" dirty="0">
                <a:solidFill>
                  <a:srgbClr val="000000"/>
                </a:solidFill>
              </a:rPr>
              <a:t>Linderung </a:t>
            </a:r>
            <a:endParaRPr lang="de-DE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der </a:t>
            </a:r>
            <a:r>
              <a:rPr lang="de-DE" sz="2800" dirty="0">
                <a:solidFill>
                  <a:srgbClr val="000000"/>
                </a:solidFill>
              </a:rPr>
              <a:t>eitrigen Entzündung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" name="Изображение 2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2743200" cy="405079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37086" y="529208"/>
            <a:ext cx="9119490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8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 Wo. 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Kein Basaliom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5288" y="6165304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r>
              <a:rPr lang="ru-RU" sz="2800" dirty="0" smtClean="0">
                <a:solidFill>
                  <a:srgbClr val="376092"/>
                </a:solidFill>
              </a:rPr>
              <a:t> 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626608" cy="383438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088232"/>
          </a:xfrm>
        </p:spPr>
        <p:txBody>
          <a:bodyPr/>
          <a:lstStyle/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Plattenepithelkarzinom</a:t>
            </a: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, </a:t>
            </a:r>
            <a:r>
              <a:rPr lang="de-DE" sz="2800" dirty="0" smtClean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de-DE" sz="2800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800" dirty="0" smtClean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de-DE" sz="2800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800" dirty="0" smtClean="0">
                <a:solidFill>
                  <a:srgbClr val="376092"/>
                </a:solidFill>
                <a:latin typeface="Arial"/>
                <a:cs typeface="Arial"/>
              </a:rPr>
              <a:t>früher </a:t>
            </a:r>
            <a:r>
              <a:rPr lang="de-DE" sz="2800" dirty="0" err="1">
                <a:solidFill>
                  <a:srgbClr val="376092"/>
                </a:solidFill>
                <a:latin typeface="Arial"/>
                <a:cs typeface="Arial"/>
              </a:rPr>
              <a:t>Spinaliom</a:t>
            </a: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 / Stachelzellkrebs</a:t>
            </a:r>
            <a:r>
              <a:rPr lang="de-DE" sz="3200" dirty="0">
                <a:solidFill>
                  <a:srgbClr val="24213E"/>
                </a:solidFill>
              </a:rPr>
              <a:t> </a:t>
            </a:r>
            <a:endParaRPr lang="ru-RU" sz="3200" dirty="0">
              <a:solidFill>
                <a:srgbClr val="24213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Plattenepithelkarzinom</a:t>
            </a: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 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8" name="Изображение 7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722303" cy="345638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16050"/>
            <a:ext cx="84456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frontaler Plattenepithelkarzinom 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1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dirty="0">
                <a:latin typeface="Arial"/>
                <a:cs typeface="Arial"/>
              </a:rPr>
              <a:t>Klinisches Fallbeispiel</a:t>
            </a:r>
            <a:r>
              <a:rPr lang="ru-RU" sz="2700" dirty="0">
                <a:latin typeface="Arial"/>
                <a:cs typeface="Arial"/>
              </a:rPr>
              <a:t/>
            </a:r>
            <a:br>
              <a:rPr lang="ru-RU" sz="2700" dirty="0">
                <a:latin typeface="Arial"/>
                <a:cs typeface="Arial"/>
              </a:rPr>
            </a:br>
            <a:r>
              <a:rPr lang="de-DE" sz="2700" dirty="0">
                <a:latin typeface="Arial"/>
                <a:cs typeface="Arial"/>
              </a:rPr>
              <a:t>Hautkrebs</a:t>
            </a:r>
            <a:r>
              <a:rPr lang="de-DE" sz="2700" b="1" dirty="0">
                <a:solidFill>
                  <a:srgbClr val="376092"/>
                </a:solidFill>
                <a:latin typeface="Arial"/>
                <a:cs typeface="Arial"/>
              </a:rPr>
              <a:t>: frontaler Plattenepithelkarzinom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3" name="Изображение 2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562600" cy="423062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2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20472" cy="52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12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001000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 Wo. der Kombinationsbiotherapie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Plattenepithelkarzinom auf der Stirnhaut</a:t>
            </a:r>
            <a: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</a:br>
            <a:endParaRPr lang="ru-RU" sz="2400" dirty="0">
              <a:solidFill>
                <a:srgbClr val="24213E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2" name="Изображение 1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193792" cy="397459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18126" y="457200"/>
            <a:ext cx="9001000" cy="21077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8 Wo. der Kombinationsbiotherapie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Kein</a:t>
            </a:r>
            <a:r>
              <a:rPr lang="en-US" sz="24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Plattenepithelkarzinom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237312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r>
              <a:rPr lang="ru-RU" sz="2800" dirty="0" smtClean="0">
                <a:solidFill>
                  <a:srgbClr val="376092"/>
                </a:solidFill>
              </a:rPr>
              <a:t> 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346192" cy="383438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340768"/>
            <a:ext cx="6820711" cy="883568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Biotherapie in Onkologie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Hauptbücher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</a:b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9992" y="2492896"/>
            <a:ext cx="4104456" cy="3168352"/>
          </a:xfrm>
        </p:spPr>
        <p:txBody>
          <a:bodyPr/>
          <a:lstStyle/>
          <a:p>
            <a:endParaRPr lang="de-DE" sz="2800" dirty="0" smtClean="0">
              <a:solidFill>
                <a:srgbClr val="000000"/>
              </a:solidFill>
            </a:endParaRPr>
          </a:p>
          <a:p>
            <a:endParaRPr lang="de-DE" sz="2800" dirty="0">
              <a:solidFill>
                <a:srgbClr val="000000"/>
              </a:solidFill>
            </a:endParaRPr>
          </a:p>
          <a:p>
            <a:endParaRPr lang="de-DE" sz="2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rgbClr val="000000"/>
                </a:solidFill>
                <a:latin typeface="Arial"/>
                <a:cs typeface="Arial"/>
              </a:rPr>
              <a:t>Prof</a:t>
            </a:r>
            <a:r>
              <a:rPr lang="de-DE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000" dirty="0" err="1">
                <a:solidFill>
                  <a:srgbClr val="000000"/>
                </a:solidFill>
                <a:latin typeface="Arial"/>
                <a:cs typeface="Arial"/>
              </a:rPr>
              <a:t>I.Rolik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00000"/>
                </a:solidFill>
                <a:latin typeface="Arial"/>
                <a:cs typeface="Arial"/>
              </a:rPr>
              <a:t>Prof. </a:t>
            </a:r>
            <a:r>
              <a:rPr lang="de-DE" sz="2000" dirty="0" err="1">
                <a:solidFill>
                  <a:srgbClr val="000000"/>
                </a:solidFill>
                <a:latin typeface="Arial"/>
                <a:cs typeface="Arial"/>
              </a:rPr>
              <a:t>V.Laptev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de-DE" sz="2000" b="1" dirty="0">
                <a:solidFill>
                  <a:srgbClr val="000000"/>
                </a:solidFill>
                <a:latin typeface="Arial"/>
                <a:cs typeface="Arial"/>
              </a:rPr>
              <a:t>Krebs- und </a:t>
            </a:r>
            <a:r>
              <a:rPr lang="de-DE" sz="2000" b="1" dirty="0" err="1">
                <a:solidFill>
                  <a:srgbClr val="000000"/>
                </a:solidFill>
                <a:latin typeface="Arial"/>
                <a:cs typeface="Arial"/>
              </a:rPr>
              <a:t>Präcanzerosen</a:t>
            </a:r>
            <a:r>
              <a:rPr lang="de-DE" sz="2000" b="1" dirty="0">
                <a:solidFill>
                  <a:srgbClr val="000000"/>
                </a:solidFill>
                <a:latin typeface="Arial"/>
                <a:cs typeface="Arial"/>
              </a:rPr>
              <a:t> –Biotherapie. </a:t>
            </a:r>
            <a:r>
              <a:rPr lang="de-DE" sz="2000" dirty="0">
                <a:solidFill>
                  <a:srgbClr val="000000"/>
                </a:solidFill>
                <a:latin typeface="Arial"/>
                <a:cs typeface="Arial"/>
              </a:rPr>
              <a:t>Handbuch.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de-DE" sz="2000" dirty="0">
                <a:solidFill>
                  <a:srgbClr val="000000"/>
                </a:solidFill>
                <a:latin typeface="Arial"/>
                <a:cs typeface="Arial"/>
              </a:rPr>
              <a:t>2016. Moskau, 354 S.</a:t>
            </a:r>
            <a:endParaRPr lang="ru-RU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 sz="2800" dirty="0"/>
              <a:t> </a:t>
            </a:r>
            <a:endParaRPr lang="ru-RU" sz="2800" dirty="0"/>
          </a:p>
          <a:p>
            <a:r>
              <a:rPr lang="de-DE" sz="2800" dirty="0"/>
              <a:t> </a:t>
            </a:r>
            <a:endParaRPr lang="ru-RU" sz="2800" dirty="0"/>
          </a:p>
          <a:p>
            <a:r>
              <a:rPr lang="de-DE" sz="2800" dirty="0"/>
              <a:t> </a:t>
            </a:r>
            <a:endParaRPr lang="ru-RU" sz="2800" dirty="0"/>
          </a:p>
          <a:p>
            <a:pPr>
              <a:defRPr/>
            </a:pPr>
            <a:endParaRPr lang="ru-RU" altLang="ru-RU" dirty="0"/>
          </a:p>
        </p:txBody>
      </p:sp>
      <p:pic>
        <p:nvPicPr>
          <p:cNvPr id="3" name="Изображение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5352"/>
            <a:ext cx="3758184" cy="526999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48681" y="2487045"/>
            <a:ext cx="8517631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Hautkrebs: Morbus Bowen</a:t>
            </a:r>
            <a:r>
              <a:rPr lang="ru-RU" sz="31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3100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de-DE" sz="3100" dirty="0">
                <a:solidFill>
                  <a:srgbClr val="24213E"/>
                </a:solidFill>
                <a:latin typeface="Arial"/>
                <a:cs typeface="Arial"/>
              </a:rPr>
              <a:t>auch: </a:t>
            </a:r>
            <a:r>
              <a:rPr lang="de-DE" sz="3100" b="1" dirty="0" err="1">
                <a:latin typeface="Arial"/>
                <a:cs typeface="Arial"/>
              </a:rPr>
              <a:t>Dermatosis</a:t>
            </a:r>
            <a:r>
              <a:rPr lang="de-DE" sz="3100" b="1" dirty="0">
                <a:latin typeface="Arial"/>
                <a:cs typeface="Arial"/>
              </a:rPr>
              <a:t> </a:t>
            </a:r>
            <a:r>
              <a:rPr lang="de-DE" sz="3100" b="1" dirty="0" err="1">
                <a:latin typeface="Arial"/>
                <a:cs typeface="Arial"/>
              </a:rPr>
              <a:t>praecancerosa</a:t>
            </a:r>
            <a:r>
              <a:rPr lang="de-DE" sz="3100" b="1" dirty="0">
                <a:latin typeface="Arial"/>
                <a:cs typeface="Arial"/>
              </a:rPr>
              <a:t> Bowen, </a:t>
            </a:r>
            <a:r>
              <a:rPr lang="de-DE" sz="3100" b="1" dirty="0" smtClean="0">
                <a:latin typeface="Arial"/>
                <a:cs typeface="Arial"/>
              </a:rPr>
              <a:t/>
            </a:r>
            <a:br>
              <a:rPr lang="de-DE" sz="3100" b="1" dirty="0" smtClean="0">
                <a:latin typeface="Arial"/>
                <a:cs typeface="Arial"/>
              </a:rPr>
            </a:br>
            <a:r>
              <a:rPr lang="de-DE" sz="3100" b="1" dirty="0" smtClean="0">
                <a:latin typeface="Arial"/>
                <a:cs typeface="Arial"/>
              </a:rPr>
              <a:t>Bowen-Karzinom </a:t>
            </a:r>
            <a:r>
              <a:rPr lang="de-DE" sz="3100" b="1" dirty="0">
                <a:latin typeface="Arial"/>
                <a:cs typeface="Arial"/>
              </a:rPr>
              <a:t>(Bowen-Hautkrebs), </a:t>
            </a:r>
            <a:r>
              <a:rPr lang="de-DE" sz="3100" b="1" dirty="0" err="1">
                <a:latin typeface="Arial"/>
                <a:cs typeface="Arial"/>
              </a:rPr>
              <a:t>Dyskeratosis</a:t>
            </a:r>
            <a:r>
              <a:rPr lang="de-DE" sz="3100" b="1" dirty="0">
                <a:latin typeface="Arial"/>
                <a:cs typeface="Arial"/>
              </a:rPr>
              <a:t> </a:t>
            </a:r>
            <a:r>
              <a:rPr lang="de-DE" sz="3100" b="1" dirty="0" err="1">
                <a:solidFill>
                  <a:srgbClr val="24213E"/>
                </a:solidFill>
                <a:latin typeface="Arial"/>
                <a:cs typeface="Arial"/>
              </a:rPr>
              <a:t>maligna</a:t>
            </a:r>
            <a:r>
              <a:rPr lang="ru-RU" sz="31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3100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de-DE" sz="3200" dirty="0">
                <a:solidFill>
                  <a:srgbClr val="24213E"/>
                </a:solidFill>
              </a:rPr>
              <a:t> </a:t>
            </a:r>
            <a:endParaRPr lang="ru-RU" sz="3200" dirty="0">
              <a:solidFill>
                <a:srgbClr val="24213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7" y="1844824"/>
            <a:ext cx="9144000" cy="302433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2060848"/>
            <a:ext cx="8445624" cy="4525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Klinisches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Fallbeispiel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Hautkrebs: Morbus Bowen im Damm- und </a:t>
            </a:r>
            <a:r>
              <a:rPr lang="de-DE" sz="2800" b="1" dirty="0" err="1">
                <a:solidFill>
                  <a:srgbClr val="376092"/>
                </a:solidFill>
                <a:latin typeface="Arial"/>
                <a:cs typeface="Arial"/>
              </a:rPr>
              <a:t>Anusbereich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.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58417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de-DE" sz="2400" dirty="0">
                <a:solidFill>
                  <a:srgbClr val="24213E"/>
                </a:solidFill>
                <a:latin typeface="Arial"/>
                <a:cs typeface="Arial"/>
              </a:rPr>
              <a:t>Klinisches Fallbeispiel</a:t>
            </a:r>
            <a: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de-DE" sz="2400" dirty="0">
                <a:latin typeface="Arial"/>
                <a:cs typeface="Arial"/>
              </a:rPr>
              <a:t>Hautkrebs: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Morbus Bowen im Damm- und </a:t>
            </a:r>
            <a:r>
              <a:rPr lang="de-DE" sz="2400" b="1" dirty="0" err="1" smtClean="0">
                <a:solidFill>
                  <a:srgbClr val="376092"/>
                </a:solidFill>
                <a:latin typeface="Arial"/>
                <a:cs typeface="Arial"/>
              </a:rPr>
              <a:t>Anusbereich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24213E"/>
                </a:solidFill>
                <a:latin typeface="Arial"/>
                <a:cs typeface="Arial"/>
              </a:rPr>
              <a:t/>
            </a:r>
            <a:br>
              <a:rPr lang="ru-RU" sz="2400" b="1" dirty="0">
                <a:solidFill>
                  <a:srgbClr val="24213E"/>
                </a:solidFill>
                <a:latin typeface="Arial"/>
                <a:cs typeface="Arial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2" name="Изображение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312408" cy="375818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Kombinationsbiotherapie im Laufe der </a:t>
            </a:r>
            <a:r>
              <a:rPr lang="de-DE" sz="3100" b="1" dirty="0" smtClean="0">
                <a:solidFill>
                  <a:srgbClr val="376092"/>
                </a:solidFill>
                <a:latin typeface="Arial"/>
                <a:cs typeface="Arial"/>
              </a:rPr>
              <a:t>2 </a:t>
            </a:r>
            <a:r>
              <a:rPr lang="de-DE" sz="3100" b="1" dirty="0">
                <a:solidFill>
                  <a:srgbClr val="376092"/>
                </a:solidFill>
                <a:latin typeface="Arial"/>
                <a:cs typeface="Arial"/>
              </a:rPr>
              <a:t>Monate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20472" cy="52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NeyDIL Nr.66 D4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r>
              <a:rPr lang="de-D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Fotosensibilisator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(Reihe/Typ: Chlorin e6)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endParaRPr lang="de-DE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i.v</a:t>
            </a:r>
            <a:r>
              <a:rPr lang="de-DE" sz="2400" dirty="0" err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Infusion </a:t>
            </a: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mit Licht-Aktivierung -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2 x wöchentlich.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 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Infusionen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Wochen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NeyPson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Nr.5 D4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und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NeyIm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Nr.73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D7 </a:t>
            </a:r>
            <a:r>
              <a:rPr lang="de-DE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Procain 2% rund um die betroffene Haut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Serie von 3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cs typeface="Arial"/>
              </a:rPr>
              <a:t>s.k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- lokale Infiltrationen 0,5 ml 2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wöchentlich. 16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Injektionsserien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solidFill>
                  <a:srgbClr val="000000"/>
                </a:solidFill>
                <a:latin typeface="Arial"/>
                <a:cs typeface="Arial"/>
              </a:rPr>
              <a:t>Chlorin creme/</a:t>
            </a:r>
            <a:r>
              <a:rPr lang="de-DE" sz="2400" b="1" dirty="0" err="1">
                <a:solidFill>
                  <a:srgbClr val="000000"/>
                </a:solidFill>
                <a:latin typeface="Arial"/>
                <a:cs typeface="Arial"/>
              </a:rPr>
              <a:t>gel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 - örtliche Verwendung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-  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2-mal täglich über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NeyVit Nr.66 Zellkraft </a:t>
            </a:r>
            <a:r>
              <a:rPr lang="de-DE" sz="24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de-DE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Aufnahme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2 x tgl. je 1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Tabs über 12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Wo.</a:t>
            </a:r>
            <a:endParaRPr lang="ru-R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512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43000" y="332656"/>
            <a:ext cx="9001000" cy="256439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4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 Wo. der Kombinationsbiotherapie </a:t>
            </a:r>
            <a:b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Morbus Bowen im Damm- und </a:t>
            </a:r>
            <a:r>
              <a:rPr lang="de-DE" sz="2400" b="1" dirty="0" err="1">
                <a:solidFill>
                  <a:srgbClr val="376092"/>
                </a:solidFill>
                <a:latin typeface="Arial"/>
                <a:cs typeface="Arial"/>
              </a:rPr>
              <a:t>Anusbereich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979712" y="2636912"/>
            <a:ext cx="4977384" cy="3898392"/>
            <a:chOff x="-1260648" y="2492896"/>
            <a:chExt cx="4977384" cy="3898392"/>
          </a:xfrm>
        </p:grpSpPr>
        <p:pic>
          <p:nvPicPr>
            <p:cNvPr id="5" name="Изображение 4" descr="2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0648" y="2492896"/>
              <a:ext cx="4977384" cy="3898392"/>
            </a:xfrm>
            <a:prstGeom prst="rect">
              <a:avLst/>
            </a:prstGeom>
          </p:spPr>
        </p:pic>
        <p:sp>
          <p:nvSpPr>
            <p:cNvPr id="9" name="Стрелка вправо 8"/>
            <p:cNvSpPr/>
            <p:nvPr/>
          </p:nvSpPr>
          <p:spPr>
            <a:xfrm rot="10800000">
              <a:off x="1547664" y="3717032"/>
              <a:ext cx="2016224" cy="504056"/>
            </a:xfrm>
            <a:prstGeom prst="right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</p:grp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33400" y="332656"/>
            <a:ext cx="9001000" cy="256439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6 Wo. der Kombinationsbiotherapie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Hautkrebs: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Morbus Bowen im Damm- und </a:t>
            </a:r>
            <a:r>
              <a:rPr lang="de-DE" sz="2400" b="1" dirty="0" err="1">
                <a:solidFill>
                  <a:srgbClr val="376092"/>
                </a:solidFill>
                <a:latin typeface="Arial"/>
                <a:cs typeface="Arial"/>
              </a:rPr>
              <a:t>Anusbereich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2708920"/>
            <a:ext cx="5904656" cy="3758184"/>
            <a:chOff x="1619672" y="2708920"/>
            <a:chExt cx="5904656" cy="3758184"/>
          </a:xfrm>
        </p:grpSpPr>
        <p:pic>
          <p:nvPicPr>
            <p:cNvPr id="3" name="Изображение 2" descr="2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708920"/>
              <a:ext cx="5346192" cy="3758184"/>
            </a:xfrm>
            <a:prstGeom prst="rect">
              <a:avLst/>
            </a:prstGeom>
          </p:spPr>
        </p:pic>
        <p:sp>
          <p:nvSpPr>
            <p:cNvPr id="9" name="Стрелка вправо 8"/>
            <p:cNvSpPr/>
            <p:nvPr/>
          </p:nvSpPr>
          <p:spPr>
            <a:xfrm rot="10800000">
              <a:off x="5508104" y="4437112"/>
              <a:ext cx="2016224" cy="504056"/>
            </a:xfrm>
            <a:prstGeom prst="right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</p:grp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9001000" cy="208823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Ergebnis nach 8</a:t>
            </a: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 Wo. der Kombinationsbiotherapie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dirty="0" smtClean="0">
                <a:solidFill>
                  <a:srgbClr val="000000"/>
                </a:solidFill>
                <a:latin typeface="Arial"/>
                <a:cs typeface="Arial"/>
              </a:rPr>
              <a:t>Klinisches 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Fallbeispiel</a:t>
            </a:r>
            <a: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Kein</a:t>
            </a:r>
            <a:r>
              <a:rPr lang="en-US" sz="2400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376092"/>
                </a:solidFill>
                <a:latin typeface="Arial"/>
                <a:cs typeface="Arial"/>
              </a:rPr>
              <a:t>Morbus Bowen </a:t>
            </a:r>
            <a:endParaRPr lang="ru-RU" sz="24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237312"/>
            <a:ext cx="3994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376092"/>
                </a:solidFill>
              </a:rPr>
              <a:t>Restitutio</a:t>
            </a:r>
            <a:r>
              <a:rPr lang="de-DE" sz="2800" b="1" dirty="0" smtClean="0">
                <a:solidFill>
                  <a:srgbClr val="376092"/>
                </a:solidFill>
              </a:rPr>
              <a:t> </a:t>
            </a:r>
            <a:r>
              <a:rPr lang="de-DE" sz="2800" b="1" dirty="0">
                <a:solidFill>
                  <a:srgbClr val="376092"/>
                </a:solidFill>
              </a:rPr>
              <a:t>ad </a:t>
            </a:r>
            <a:r>
              <a:rPr lang="de-DE" sz="2800" b="1" dirty="0" err="1" smtClean="0">
                <a:solidFill>
                  <a:srgbClr val="376092"/>
                </a:solidFill>
              </a:rPr>
              <a:t>integrum</a:t>
            </a:r>
            <a:endParaRPr lang="ru-RU" sz="2800" dirty="0">
              <a:solidFill>
                <a:srgbClr val="376092"/>
              </a:solidFill>
            </a:endParaRPr>
          </a:p>
        </p:txBody>
      </p:sp>
      <p:pic>
        <p:nvPicPr>
          <p:cNvPr id="2" name="Изображение 1" descr="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4977384" cy="369722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Zusammenfassung</a:t>
            </a:r>
            <a:endParaRPr lang="de-DE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358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4213E"/>
                </a:solidFill>
                <a:latin typeface="Arial"/>
                <a:cs typeface="Arial"/>
              </a:rPr>
              <a:t>1. 8-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bis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16-wöchigen</a:t>
            </a:r>
            <a:r>
              <a:rPr lang="ru-RU" sz="24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 Behandlung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auf Basis der Zellpeptidtherapie garantiert therapeutischen Erfolg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bei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verschiedenen Arten von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Hautkrebs.</a:t>
            </a:r>
            <a:r>
              <a:rPr lang="ru-RU" sz="24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4213E"/>
                </a:solidFill>
                <a:latin typeface="Arial"/>
                <a:cs typeface="Arial"/>
              </a:rPr>
              <a:t>2.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Auf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Basis der hi-</a:t>
            </a:r>
            <a:r>
              <a:rPr lang="de-DE" sz="2400" b="1" dirty="0" err="1">
                <a:solidFill>
                  <a:srgbClr val="24213E"/>
                </a:solidFill>
                <a:latin typeface="Arial"/>
                <a:cs typeface="Arial"/>
              </a:rPr>
              <a:t>tech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-Zellpeptid-Präparate von </a:t>
            </a:r>
            <a:r>
              <a:rPr lang="de-DE" sz="2400" b="1" dirty="0" err="1" smtClean="0">
                <a:solidFill>
                  <a:srgbClr val="24213E"/>
                </a:solidFill>
                <a:latin typeface="Arial"/>
                <a:cs typeface="Arial"/>
              </a:rPr>
              <a:t>Fa.vitOrgan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  </a:t>
            </a:r>
            <a:r>
              <a:rPr lang="de-DE" sz="2400" b="1" dirty="0" smtClean="0">
                <a:latin typeface="Arial"/>
                <a:cs typeface="Arial"/>
              </a:rPr>
              <a:t>konnten</a:t>
            </a:r>
            <a:r>
              <a:rPr lang="de-DE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wir bei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Hautkrebs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eine Operation abwenden. </a:t>
            </a:r>
            <a:endParaRPr lang="de-DE" sz="24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4213E"/>
                </a:solidFill>
                <a:latin typeface="Arial"/>
                <a:cs typeface="Arial"/>
              </a:rPr>
              <a:t>3. </a:t>
            </a:r>
            <a:r>
              <a:rPr lang="en-US" sz="2400" b="1" dirty="0" err="1" smtClean="0">
                <a:solidFill>
                  <a:srgbClr val="24213E"/>
                </a:solidFill>
                <a:latin typeface="Arial"/>
                <a:cs typeface="Arial"/>
              </a:rPr>
              <a:t>Unsere</a:t>
            </a:r>
            <a:r>
              <a:rPr lang="en-US" sz="24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pathogenetische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Behandlung</a:t>
            </a:r>
            <a:endParaRPr lang="ru-RU" sz="2400" b="1" dirty="0">
              <a:solidFill>
                <a:srgbClr val="24213E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ist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für alle Patienten mit Hautkrebs 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unabhängig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vom Krebsart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.</a:t>
            </a:r>
            <a:endParaRPr lang="ru-RU" sz="2400" b="1" dirty="0">
              <a:solidFill>
                <a:srgbClr val="24213E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36104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Zusammenfassung</a:t>
            </a:r>
            <a:endParaRPr lang="de-DE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4213E"/>
                </a:solidFill>
                <a:latin typeface="Arial"/>
                <a:cs typeface="Arial"/>
              </a:rPr>
              <a:t>4.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P</a:t>
            </a:r>
            <a:r>
              <a:rPr lang="de-DE" sz="2400" b="1" dirty="0" smtClean="0">
                <a:solidFill>
                  <a:srgbClr val="24213E"/>
                </a:solidFill>
                <a:latin typeface="Arial"/>
                <a:cs typeface="Arial"/>
              </a:rPr>
              <a:t>raktische </a:t>
            </a:r>
            <a:r>
              <a:rPr lang="de-DE" sz="2400" b="1" dirty="0">
                <a:solidFill>
                  <a:srgbClr val="24213E"/>
                </a:solidFill>
                <a:latin typeface="Arial"/>
                <a:cs typeface="Arial"/>
              </a:rPr>
              <a:t>Regel der bewährten Anwendung der Zellpeptid-Präparate</a:t>
            </a:r>
            <a:r>
              <a:rPr lang="ru-RU" sz="2400" b="1" dirty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400" b="1" dirty="0" smtClean="0">
                <a:latin typeface="Arial"/>
                <a:cs typeface="Arial"/>
              </a:rPr>
              <a:t>ermöglicht </a:t>
            </a:r>
            <a:r>
              <a:rPr lang="de-DE" sz="2400" b="1" dirty="0">
                <a:latin typeface="Arial"/>
                <a:cs typeface="Arial"/>
              </a:rPr>
              <a:t>eine garantierte Rezidivprophylaxe </a:t>
            </a:r>
            <a:r>
              <a:rPr lang="de-DE" sz="2400" b="1" dirty="0" smtClean="0">
                <a:latin typeface="Arial"/>
                <a:cs typeface="Arial"/>
              </a:rPr>
              <a:t>für </a:t>
            </a:r>
            <a:r>
              <a:rPr lang="de-DE" sz="2400" b="1" dirty="0">
                <a:latin typeface="Arial"/>
                <a:cs typeface="Arial"/>
              </a:rPr>
              <a:t>viele </a:t>
            </a:r>
            <a:r>
              <a:rPr lang="de-DE" sz="2400" b="1" dirty="0" smtClean="0">
                <a:latin typeface="Arial"/>
                <a:cs typeface="Arial"/>
              </a:rPr>
              <a:t>Jahre.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/>
                <a:cs typeface="Arial"/>
              </a:rPr>
              <a:t>5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de-DE" sz="2400" b="1" dirty="0">
                <a:latin typeface="Arial"/>
                <a:cs typeface="Arial"/>
              </a:rPr>
              <a:t>V</a:t>
            </a:r>
            <a:r>
              <a:rPr lang="de-DE" sz="2400" b="1" dirty="0" smtClean="0">
                <a:latin typeface="Arial"/>
                <a:cs typeface="Arial"/>
              </a:rPr>
              <a:t>olle </a:t>
            </a:r>
            <a:r>
              <a:rPr lang="de-DE" sz="2400" b="1" dirty="0">
                <a:latin typeface="Arial"/>
                <a:cs typeface="Arial"/>
              </a:rPr>
              <a:t>Wiederherstellung der Haut ohne Komplikationen, ohne Narben und ohne nachfolgender plastischer </a:t>
            </a:r>
            <a:r>
              <a:rPr lang="de-DE" sz="2400" b="1" dirty="0" smtClean="0">
                <a:latin typeface="Arial"/>
                <a:cs typeface="Arial"/>
              </a:rPr>
              <a:t>Operationen.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"/>
                <a:cs typeface="Arial"/>
              </a:rPr>
              <a:t>6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de-DE" sz="2400" b="1" dirty="0" smtClean="0">
                <a:latin typeface="Arial"/>
                <a:cs typeface="Arial"/>
              </a:rPr>
              <a:t>Unsere Kombinationsbiotherapie mit Zellpeptide  ist eine organerhaltende Therapie.</a:t>
            </a:r>
            <a:endParaRPr lang="ru-RU" sz="2400" b="1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910503" y="2185383"/>
            <a:ext cx="7416824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</a:rPr>
              <a:t>Komplexe vitOrgan-Therapie </a:t>
            </a:r>
          </a:p>
          <a:p>
            <a:pPr algn="ctr">
              <a:lnSpc>
                <a:spcPct val="130000"/>
              </a:lnSpc>
            </a:pPr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</a:rPr>
              <a:t>bei </a:t>
            </a: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Hautkrebs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187625" y="3662768"/>
            <a:ext cx="2448272" cy="9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2800" b="1" dirty="0" smtClean="0">
                <a:solidFill>
                  <a:srgbClr val="24213E"/>
                </a:solidFill>
                <a:latin typeface="Arial"/>
                <a:cs typeface="Arial"/>
              </a:rPr>
              <a:t>Rolik, Ivan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sz="2000" b="1" dirty="0" smtClean="0">
                <a:solidFill>
                  <a:srgbClr val="24213E"/>
                </a:solidFill>
                <a:latin typeface="Arial"/>
                <a:cs typeface="Arial"/>
              </a:rPr>
              <a:t>Prof. </a:t>
            </a:r>
            <a:r>
              <a:rPr lang="de-DE" sz="2000" b="1" dirty="0">
                <a:solidFill>
                  <a:srgbClr val="24213E"/>
                </a:solidFill>
                <a:latin typeface="Arial"/>
                <a:cs typeface="Arial"/>
              </a:rPr>
              <a:t>Dr.med. </a:t>
            </a:r>
            <a:endParaRPr kumimoji="0" lang="de-DE" altLang="ru-RU" sz="2000" b="1" dirty="0" smtClean="0">
              <a:solidFill>
                <a:srgbClr val="24213E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6EBDD-99CB-1F48-B962-FB4BA4BEFE30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623088"/>
            <a:ext cx="9144000" cy="2164542"/>
          </a:xfrm>
          <a:prstGeom prst="roundRect">
            <a:avLst/>
          </a:prstGeom>
          <a:solidFill>
            <a:srgbClr val="FFFFFF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200" b="1" dirty="0" smtClean="0">
                <a:solidFill>
                  <a:srgbClr val="000000"/>
                </a:solidFill>
                <a:latin typeface="Arial"/>
                <a:cs typeface="Arial"/>
              </a:rPr>
              <a:t>Ruß</a:t>
            </a:r>
            <a:r>
              <a:rPr lang="en-US" sz="2200" b="1" dirty="0" err="1" smtClean="0">
                <a:solidFill>
                  <a:srgbClr val="000000"/>
                </a:solidFill>
                <a:latin typeface="Arial"/>
                <a:cs typeface="Arial"/>
              </a:rPr>
              <a:t>ische</a:t>
            </a:r>
            <a:r>
              <a:rPr lang="de-DE" sz="22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200" b="1" dirty="0">
                <a:solidFill>
                  <a:srgbClr val="000000"/>
                </a:solidFill>
                <a:latin typeface="Arial"/>
                <a:cs typeface="Arial"/>
              </a:rPr>
              <a:t>Universität für Völkerfreundschaft</a:t>
            </a:r>
            <a:r>
              <a:rPr lang="ru-RU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2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de-DE" sz="2200" b="1" dirty="0" smtClean="0">
                <a:solidFill>
                  <a:srgbClr val="24213E"/>
                </a:solidFill>
                <a:latin typeface="Arial"/>
                <a:cs typeface="Arial"/>
              </a:rPr>
              <a:t>Uni RUDN</a:t>
            </a:r>
            <a:r>
              <a:rPr lang="ru-RU" sz="22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200" b="1" dirty="0" smtClean="0">
                <a:solidFill>
                  <a:srgbClr val="24213E"/>
                </a:solidFill>
                <a:latin typeface="Arial"/>
                <a:cs typeface="Arial"/>
              </a:rPr>
              <a:t>Moskau):</a:t>
            </a:r>
            <a:endParaRPr lang="ru-RU" sz="22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ru-RU" sz="2200" b="1" dirty="0" smtClean="0">
                <a:solidFill>
                  <a:srgbClr val="24213E"/>
                </a:solidFill>
                <a:latin typeface="Arial"/>
                <a:cs typeface="Arial"/>
              </a:rPr>
              <a:t>    </a:t>
            </a:r>
            <a:r>
              <a:rPr lang="de-DE" sz="2200" b="1" dirty="0" smtClean="0">
                <a:solidFill>
                  <a:srgbClr val="24213E"/>
                </a:solidFill>
                <a:latin typeface="Arial"/>
                <a:cs typeface="Arial"/>
              </a:rPr>
              <a:t> </a:t>
            </a:r>
            <a:r>
              <a:rPr lang="de-DE" sz="2200" dirty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Lehrstuhl für Homöopathie  </a:t>
            </a:r>
            <a:r>
              <a:rPr lang="de-DE" sz="2200" dirty="0" smtClean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des </a:t>
            </a:r>
            <a:r>
              <a:rPr lang="de-DE" sz="2200" dirty="0">
                <a:solidFill>
                  <a:srgbClr val="24213E"/>
                </a:solidFill>
                <a:latin typeface="Arial" charset="0"/>
                <a:ea typeface="Arial" charset="0"/>
                <a:cs typeface="Arial" charset="0"/>
              </a:rPr>
              <a:t>Instituts für orientalische </a:t>
            </a:r>
            <a:r>
              <a:rPr lang="de-DE" sz="2200" dirty="0">
                <a:solidFill>
                  <a:srgbClr val="24213E"/>
                </a:solidFill>
                <a:latin typeface="Arial"/>
                <a:cs typeface="Arial"/>
              </a:rPr>
              <a:t>Medizin </a:t>
            </a:r>
            <a:r>
              <a:rPr lang="ru-RU" sz="2200" dirty="0">
                <a:solidFill>
                  <a:srgbClr val="24213E"/>
                </a:solidFill>
                <a:latin typeface="Arial"/>
                <a:cs typeface="Arial"/>
              </a:rPr>
              <a:t>  </a:t>
            </a:r>
            <a:r>
              <a:rPr lang="ru-RU" sz="2200" b="1" dirty="0" smtClean="0">
                <a:solidFill>
                  <a:srgbClr val="24213E"/>
                </a:solidFill>
                <a:latin typeface="Arial"/>
                <a:cs typeface="Arial"/>
              </a:rPr>
              <a:t>      </a:t>
            </a:r>
            <a:endParaRPr lang="de-DE" sz="2200" b="1" dirty="0" smtClean="0">
              <a:solidFill>
                <a:srgbClr val="24213E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de-DE" sz="2200" b="1" dirty="0" smtClean="0">
                <a:solidFill>
                  <a:schemeClr val="tx1"/>
                </a:solidFill>
                <a:latin typeface="Arial"/>
                <a:cs typeface="Arial"/>
              </a:rPr>
              <a:t>Klinik für Komplementäronkologie </a:t>
            </a:r>
            <a:r>
              <a:rPr lang="de-DE" sz="2200" b="1" dirty="0" err="1" smtClean="0">
                <a:solidFill>
                  <a:schemeClr val="tx1"/>
                </a:solidFill>
                <a:latin typeface="Arial"/>
                <a:cs typeface="Arial"/>
              </a:rPr>
              <a:t>EdisMedCo</a:t>
            </a:r>
            <a:r>
              <a:rPr lang="de-DE" sz="2200" b="1" dirty="0" smtClean="0">
                <a:solidFill>
                  <a:schemeClr val="tx1"/>
                </a:solidFill>
                <a:latin typeface="Arial"/>
                <a:cs typeface="Arial"/>
              </a:rPr>
              <a:t> Moskau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35000" y="43307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295400" y="25654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949116" y="4147003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ru-RU" sz="2000" b="1" u="sng" dirty="0" smtClean="0">
                <a:solidFill>
                  <a:srgbClr val="376092"/>
                </a:solidFill>
                <a:latin typeface="Arial"/>
                <a:ea typeface="ＭＳ Ｐゴシック" charset="-128"/>
                <a:cs typeface="Arial"/>
                <a:hlinkClick r:id="rId3"/>
              </a:rPr>
              <a:t>regbiomed@rambler.ru</a:t>
            </a:r>
            <a:endParaRPr kumimoji="0" lang="de-DE" altLang="ru-RU" sz="2000" b="1" u="sng" dirty="0" smtClean="0">
              <a:solidFill>
                <a:srgbClr val="24213E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95" y="1342509"/>
            <a:ext cx="887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3600" b="1" dirty="0"/>
              <a:t>Vielen Dank für Ihre Aufmerksamkeit!</a:t>
            </a:r>
            <a:endParaRPr lang="ru-RU" sz="3600" b="1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64088" y="3543318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2400" b="1" dirty="0" smtClean="0">
                <a:hlinkClick r:id="rId5"/>
              </a:rPr>
              <a:t>www.edismedco.ru</a:t>
            </a:r>
            <a:r>
              <a:rPr lang="de-DE" sz="2400" b="1" dirty="0" smtClean="0"/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340768"/>
            <a:ext cx="4896544" cy="883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Biotherapie in Onkologie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de-DE" sz="2800" dirty="0">
                <a:solidFill>
                  <a:srgbClr val="376092"/>
                </a:solidFill>
                <a:latin typeface="Arial"/>
                <a:cs typeface="Arial"/>
              </a:rPr>
              <a:t>Hauptbücher</a:t>
            </a:r>
            <a: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ru-RU" sz="2800" dirty="0">
                <a:solidFill>
                  <a:srgbClr val="376092"/>
                </a:solidFill>
                <a:latin typeface="Arial"/>
                <a:cs typeface="Arial"/>
              </a:rPr>
            </a:b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4211960" y="2708920"/>
            <a:ext cx="4752528" cy="26781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00000"/>
                </a:solidFill>
              </a:rPr>
              <a:t>Prof. </a:t>
            </a:r>
            <a:r>
              <a:rPr lang="de-DE" sz="2000" dirty="0" err="1">
                <a:solidFill>
                  <a:srgbClr val="000000"/>
                </a:solidFill>
              </a:rPr>
              <a:t>A.Malenkov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rgbClr val="000000"/>
                </a:solidFill>
              </a:rPr>
              <a:t>Dr. </a:t>
            </a:r>
            <a:r>
              <a:rPr lang="de-DE" sz="2000" dirty="0" err="1">
                <a:solidFill>
                  <a:srgbClr val="000000"/>
                </a:solidFill>
              </a:rPr>
              <a:t>L.Mischurkina</a:t>
            </a:r>
            <a:endParaRPr lang="ru-RU" sz="20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000" b="1" dirty="0">
                <a:solidFill>
                  <a:srgbClr val="000000"/>
                </a:solidFill>
              </a:rPr>
              <a:t>Erfahrung Integrative Onkologie</a:t>
            </a:r>
            <a:r>
              <a:rPr lang="de-DE" sz="2000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000" dirty="0">
                <a:solidFill>
                  <a:srgbClr val="000000"/>
                </a:solidFill>
              </a:rPr>
              <a:t>2018. Moskau, 224 S.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dirty="0"/>
          </a:p>
        </p:txBody>
      </p:sp>
      <p:pic>
        <p:nvPicPr>
          <p:cNvPr id="3" name="Изображение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4" y="1403944"/>
            <a:ext cx="3711600" cy="483336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99592" y="1196752"/>
            <a:ext cx="7488832" cy="792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K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omplementärmedizinische </a:t>
            </a:r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Behandlung</a:t>
            </a: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251520" y="1340768"/>
            <a:ext cx="8784976" cy="554461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2300" b="1" dirty="0" err="1" smtClean="0">
                <a:solidFill>
                  <a:srgbClr val="000000"/>
                </a:solidFill>
              </a:rPr>
              <a:t>Photodynamische</a:t>
            </a:r>
            <a:r>
              <a:rPr lang="de-DE" sz="2300" b="1" dirty="0" smtClean="0">
                <a:solidFill>
                  <a:srgbClr val="000000"/>
                </a:solidFill>
              </a:rPr>
              <a:t> Therapie (PDT):</a:t>
            </a:r>
          </a:p>
          <a:p>
            <a:pPr marL="0" algn="l">
              <a:lnSpc>
                <a:spcPct val="120000"/>
              </a:lnSpc>
              <a:spcBef>
                <a:spcPts val="0"/>
              </a:spcBef>
            </a:pPr>
            <a:r>
              <a:rPr lang="de-DE" sz="2300" u="sng" dirty="0" smtClean="0">
                <a:solidFill>
                  <a:srgbClr val="000000"/>
                </a:solidFill>
              </a:rPr>
              <a:t>Photosensibilisator vom </a:t>
            </a:r>
            <a:r>
              <a:rPr lang="de-DE" sz="2300" u="sng" dirty="0" smtClean="0">
                <a:solidFill>
                  <a:srgbClr val="376092"/>
                </a:solidFill>
              </a:rPr>
              <a:t>Chlorintyp </a:t>
            </a:r>
            <a:r>
              <a:rPr lang="de-DE" sz="2300" dirty="0" smtClean="0">
                <a:solidFill>
                  <a:srgbClr val="000000"/>
                </a:solidFill>
              </a:rPr>
              <a:t>(Phytopräparat von</a:t>
            </a:r>
            <a:r>
              <a:rPr lang="de-DE" sz="2300" dirty="0" smtClean="0">
                <a:solidFill>
                  <a:schemeClr val="bg1"/>
                </a:solidFill>
              </a:rPr>
              <a:t> </a:t>
            </a:r>
            <a:r>
              <a:rPr lang="de-DE" sz="2300" dirty="0" err="1" smtClean="0">
                <a:solidFill>
                  <a:srgbClr val="376092"/>
                </a:solidFill>
              </a:rPr>
              <a:t>Chlorinreihe</a:t>
            </a:r>
            <a:r>
              <a:rPr lang="de-DE" sz="2300" dirty="0" smtClean="0">
                <a:solidFill>
                  <a:srgbClr val="376092"/>
                </a:solidFill>
              </a:rPr>
              <a:t> - </a:t>
            </a:r>
            <a:r>
              <a:rPr lang="de-DE" sz="2300" dirty="0" smtClean="0">
                <a:solidFill>
                  <a:srgbClr val="000000"/>
                </a:solidFill>
              </a:rPr>
              <a:t>Chlorin e6) </a:t>
            </a:r>
            <a:r>
              <a:rPr lang="de-DE" sz="2300" dirty="0">
                <a:solidFill>
                  <a:srgbClr val="000000"/>
                </a:solidFill>
              </a:rPr>
              <a:t>2 x </a:t>
            </a:r>
            <a:r>
              <a:rPr lang="de-DE" sz="2300" dirty="0" smtClean="0">
                <a:solidFill>
                  <a:srgbClr val="000000"/>
                </a:solidFill>
              </a:rPr>
              <a:t>wöchentlich – </a:t>
            </a:r>
            <a:endParaRPr lang="de-DE" sz="2300" dirty="0">
              <a:solidFill>
                <a:srgbClr val="000000"/>
              </a:solidFill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300" dirty="0" smtClean="0">
                <a:solidFill>
                  <a:srgbClr val="000000"/>
                </a:solidFill>
              </a:rPr>
              <a:t>16</a:t>
            </a:r>
            <a:r>
              <a:rPr lang="de-DE" sz="2300" dirty="0">
                <a:solidFill>
                  <a:srgbClr val="000000"/>
                </a:solidFill>
              </a:rPr>
              <a:t>-26 Infusionen über 8-16 </a:t>
            </a:r>
            <a:r>
              <a:rPr lang="de-DE" sz="2300" dirty="0" smtClean="0">
                <a:solidFill>
                  <a:srgbClr val="000000"/>
                </a:solidFill>
              </a:rPr>
              <a:t>Wo. +  Licht-Aktivierung </a:t>
            </a:r>
          </a:p>
          <a:p>
            <a:pPr algn="l">
              <a:lnSpc>
                <a:spcPct val="120000"/>
              </a:lnSpc>
            </a:pPr>
            <a:r>
              <a:rPr lang="de-DE" sz="2300" u="sng" dirty="0">
                <a:solidFill>
                  <a:srgbClr val="000000"/>
                </a:solidFill>
              </a:rPr>
              <a:t>Chlorin creme/</a:t>
            </a:r>
            <a:r>
              <a:rPr lang="de-DE" sz="2300" u="sng" dirty="0" err="1">
                <a:solidFill>
                  <a:srgbClr val="000000"/>
                </a:solidFill>
              </a:rPr>
              <a:t>gel</a:t>
            </a:r>
            <a:r>
              <a:rPr lang="de-DE" sz="2300" u="sng" dirty="0">
                <a:solidFill>
                  <a:srgbClr val="000000"/>
                </a:solidFill>
              </a:rPr>
              <a:t> </a:t>
            </a:r>
            <a:r>
              <a:rPr lang="de-DE" sz="2300" dirty="0">
                <a:solidFill>
                  <a:srgbClr val="000000"/>
                </a:solidFill>
              </a:rPr>
              <a:t>- örtliche Verwendung - </a:t>
            </a:r>
            <a:r>
              <a:rPr lang="de-DE" sz="2300" dirty="0" smtClean="0">
                <a:solidFill>
                  <a:srgbClr val="000000"/>
                </a:solidFill>
              </a:rPr>
              <a:t>2 x </a:t>
            </a:r>
            <a:r>
              <a:rPr lang="de-DE" sz="2300" dirty="0">
                <a:solidFill>
                  <a:srgbClr val="000000"/>
                </a:solidFill>
              </a:rPr>
              <a:t>täglich über 8-16 Wo.</a:t>
            </a:r>
          </a:p>
          <a:p>
            <a:pPr algn="l">
              <a:lnSpc>
                <a:spcPct val="120000"/>
              </a:lnSpc>
            </a:pPr>
            <a:endParaRPr lang="de-DE" sz="2300" b="1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300" b="1" dirty="0" smtClean="0">
                <a:solidFill>
                  <a:srgbClr val="000000"/>
                </a:solidFill>
              </a:rPr>
              <a:t>Zellpeptid-Therapie:</a:t>
            </a:r>
          </a:p>
          <a:p>
            <a:pPr algn="l">
              <a:lnSpc>
                <a:spcPct val="120000"/>
              </a:lnSpc>
            </a:pPr>
            <a:r>
              <a:rPr lang="de-DE" sz="2300" dirty="0" smtClean="0">
                <a:solidFill>
                  <a:srgbClr val="000000"/>
                </a:solidFill>
              </a:rPr>
              <a:t>Zellpeptiden  - </a:t>
            </a:r>
            <a:endParaRPr lang="de-DE" sz="2300" b="1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300" dirty="0" smtClean="0">
                <a:solidFill>
                  <a:srgbClr val="000000"/>
                </a:solidFill>
              </a:rPr>
              <a:t>Ultrafiltraten aus Zellen der fetalen Organgewebe </a:t>
            </a:r>
            <a:endParaRPr lang="de-DE" sz="2300" b="1" dirty="0" smtClean="0">
              <a:solidFill>
                <a:srgbClr val="00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86" y="462175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1124744"/>
            <a:ext cx="5112568" cy="9361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b="1" dirty="0" err="1" smtClean="0">
                <a:solidFill>
                  <a:srgbClr val="376092"/>
                </a:solidFill>
                <a:latin typeface="Arial"/>
                <a:cs typeface="Arial"/>
              </a:rPr>
              <a:t>vitOrgan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-Zellpeptid-Therapie</a:t>
            </a: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323528" y="1988839"/>
            <a:ext cx="8352928" cy="47326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de-DE" sz="2200" b="1" dirty="0">
                <a:solidFill>
                  <a:schemeClr val="tx1"/>
                </a:solidFill>
                <a:ea typeface="Arial" charset="0"/>
                <a:cs typeface="Arial" charset="0"/>
              </a:rPr>
              <a:t>NeyDIL Nr.66 D4</a:t>
            </a:r>
            <a:r>
              <a:rPr lang="de-DE" sz="2200" b="1" dirty="0" smtClean="0">
                <a:solidFill>
                  <a:schemeClr val="tx1"/>
                </a:solidFill>
              </a:rPr>
              <a:t>,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lang="de-DE" sz="2200" dirty="0">
                <a:solidFill>
                  <a:srgbClr val="000000"/>
                </a:solidFill>
              </a:rPr>
              <a:t>Ampullen a </a:t>
            </a:r>
            <a:r>
              <a:rPr lang="de-DE" sz="2200" dirty="0" smtClean="0">
                <a:solidFill>
                  <a:srgbClr val="000000"/>
                </a:solidFill>
              </a:rPr>
              <a:t>2 ml – </a:t>
            </a:r>
          </a:p>
          <a:p>
            <a:pPr algn="l">
              <a:lnSpc>
                <a:spcPct val="120000"/>
              </a:lnSpc>
            </a:pPr>
            <a:r>
              <a:rPr lang="de-DE" sz="2200" dirty="0" smtClean="0">
                <a:solidFill>
                  <a:srgbClr val="000000"/>
                </a:solidFill>
              </a:rPr>
              <a:t>Zell</a:t>
            </a:r>
            <a:r>
              <a:rPr lang="de-DE" sz="2200" dirty="0">
                <a:solidFill>
                  <a:srgbClr val="000000"/>
                </a:solidFill>
              </a:rPr>
              <a:t>-Peptide aus </a:t>
            </a:r>
            <a:r>
              <a:rPr lang="en-US" sz="2200" dirty="0">
                <a:solidFill>
                  <a:schemeClr val="tx1"/>
                </a:solidFill>
              </a:rPr>
              <a:t>Thymus juv., Lien,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Medulla </a:t>
            </a:r>
            <a:r>
              <a:rPr lang="en-US" sz="2200" dirty="0" err="1">
                <a:solidFill>
                  <a:schemeClr val="tx1"/>
                </a:solidFill>
              </a:rPr>
              <a:t>ossis</a:t>
            </a:r>
            <a:r>
              <a:rPr lang="en-US" sz="2200" dirty="0">
                <a:solidFill>
                  <a:schemeClr val="tx1"/>
                </a:solidFill>
              </a:rPr>
              <a:t>, Funiculus umbilical., Placenta mat., Hepar, Pulmo, Pan­creas, Mucosa </a:t>
            </a:r>
            <a:r>
              <a:rPr lang="en-US" sz="2200" dirty="0" err="1">
                <a:solidFill>
                  <a:schemeClr val="tx1"/>
                </a:solidFill>
              </a:rPr>
              <a:t>intest</a:t>
            </a:r>
            <a:r>
              <a:rPr lang="en-US" sz="2200" dirty="0">
                <a:solidFill>
                  <a:schemeClr val="tx1"/>
                </a:solidFill>
              </a:rPr>
              <a:t>., Testes, Ren, Gl. suprarenalis, </a:t>
            </a:r>
            <a:r>
              <a:rPr lang="ru-RU" sz="2200" dirty="0" smtClean="0">
                <a:solidFill>
                  <a:schemeClr val="tx1"/>
                </a:solidFill>
              </a:rPr>
              <a:t>Gl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thyreoidea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Epiphysis</a:t>
            </a:r>
            <a:r>
              <a:rPr lang="ru-RU" sz="2200" dirty="0">
                <a:solidFill>
                  <a:schemeClr val="tx1"/>
                </a:solidFill>
              </a:rPr>
              <a:t>, Diencephalon </a:t>
            </a:r>
          </a:p>
          <a:p>
            <a:pPr algn="l">
              <a:lnSpc>
                <a:spcPct val="120000"/>
              </a:lnSpc>
            </a:pPr>
            <a:endParaRPr lang="de-DE" sz="2200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200" dirty="0" smtClean="0">
                <a:solidFill>
                  <a:srgbClr val="000000"/>
                </a:solidFill>
              </a:rPr>
              <a:t>Ampullen </a:t>
            </a:r>
            <a:r>
              <a:rPr lang="de-DE" sz="2200" dirty="0">
                <a:solidFill>
                  <a:srgbClr val="000000"/>
                </a:solidFill>
              </a:rPr>
              <a:t>a 2 </a:t>
            </a:r>
            <a:r>
              <a:rPr lang="de-DE" sz="2200" dirty="0" smtClean="0">
                <a:solidFill>
                  <a:srgbClr val="000000"/>
                </a:solidFill>
              </a:rPr>
              <a:t>ml: </a:t>
            </a:r>
            <a:r>
              <a:rPr lang="de-DE" sz="2200" b="1" dirty="0" err="1" smtClean="0">
                <a:solidFill>
                  <a:schemeClr val="tx1"/>
                </a:solidFill>
              </a:rPr>
              <a:t>NeyPson</a:t>
            </a:r>
            <a:r>
              <a:rPr lang="de-DE" sz="2200" b="1" dirty="0" smtClean="0">
                <a:solidFill>
                  <a:schemeClr val="tx1"/>
                </a:solidFill>
              </a:rPr>
              <a:t> </a:t>
            </a:r>
            <a:r>
              <a:rPr lang="de-DE" sz="2200" b="1" dirty="0">
                <a:solidFill>
                  <a:schemeClr val="tx1"/>
                </a:solidFill>
              </a:rPr>
              <a:t>Nr.5 </a:t>
            </a:r>
            <a:r>
              <a:rPr lang="de-DE" sz="2200" b="1" dirty="0" smtClean="0">
                <a:solidFill>
                  <a:schemeClr val="tx1"/>
                </a:solidFill>
              </a:rPr>
              <a:t>D4 </a:t>
            </a:r>
            <a:r>
              <a:rPr lang="de-DE" sz="2200" dirty="0" smtClean="0">
                <a:solidFill>
                  <a:schemeClr val="tx1"/>
                </a:solidFill>
              </a:rPr>
              <a:t>(Cutis fet.)</a:t>
            </a:r>
            <a:r>
              <a:rPr lang="de-DE" sz="2200" b="1" dirty="0" smtClean="0">
                <a:solidFill>
                  <a:schemeClr val="tx1"/>
                </a:solidFill>
              </a:rPr>
              <a:t> und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de-DE" sz="2200" b="1" dirty="0" smtClean="0">
                <a:solidFill>
                  <a:schemeClr val="tx1"/>
                </a:solidFill>
              </a:rPr>
              <a:t>NeyIm Nr.73 D7 </a:t>
            </a:r>
            <a:r>
              <a:rPr lang="de-DE" sz="2200" dirty="0" smtClean="0">
                <a:solidFill>
                  <a:schemeClr val="tx1"/>
                </a:solidFill>
              </a:rPr>
              <a:t>(Placenta mat., Thymus </a:t>
            </a:r>
            <a:r>
              <a:rPr lang="de-DE" sz="2200" dirty="0" err="1" smtClean="0">
                <a:solidFill>
                  <a:schemeClr val="tx1"/>
                </a:solidFill>
              </a:rPr>
              <a:t>juv</a:t>
            </a:r>
            <a:r>
              <a:rPr lang="de-DE" sz="2200" dirty="0" smtClean="0">
                <a:solidFill>
                  <a:schemeClr val="tx1"/>
                </a:solidFill>
              </a:rPr>
              <a:t>., </a:t>
            </a:r>
            <a:r>
              <a:rPr lang="en-US" sz="2200" dirty="0">
                <a:solidFill>
                  <a:schemeClr val="tx1"/>
                </a:solidFill>
              </a:rPr>
              <a:t>Funiculus </a:t>
            </a:r>
            <a:r>
              <a:rPr lang="en-US" sz="2200" dirty="0" smtClean="0">
                <a:solidFill>
                  <a:schemeClr val="tx1"/>
                </a:solidFill>
              </a:rPr>
              <a:t>umbilicalis)</a:t>
            </a:r>
            <a:endParaRPr lang="de-DE" sz="22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</a:pPr>
            <a:endParaRPr lang="ru-RU" sz="2200" dirty="0">
              <a:solidFill>
                <a:srgbClr val="000000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de-DE" sz="2200" b="1" dirty="0">
                <a:solidFill>
                  <a:schemeClr val="tx1"/>
                </a:solidFill>
              </a:rPr>
              <a:t>NeyVit Nr.66 Zellkraft</a:t>
            </a:r>
            <a:r>
              <a:rPr lang="de-DE" sz="2200" dirty="0" smtClean="0">
                <a:solidFill>
                  <a:srgbClr val="000000"/>
                </a:solidFill>
              </a:rPr>
              <a:t>, Tabletten - </a:t>
            </a:r>
            <a:r>
              <a:rPr lang="de-DE" sz="2200" dirty="0">
                <a:solidFill>
                  <a:srgbClr val="000000"/>
                </a:solidFill>
              </a:rPr>
              <a:t>Zell-Peptide aus </a:t>
            </a:r>
            <a:r>
              <a:rPr lang="de-DE" sz="2200" dirty="0" smtClean="0">
                <a:solidFill>
                  <a:srgbClr val="000000"/>
                </a:solidFill>
              </a:rPr>
              <a:t>Thymus u.a. Organe </a:t>
            </a:r>
            <a:r>
              <a:rPr lang="de-DE" sz="2200" b="1" dirty="0" smtClean="0">
                <a:solidFill>
                  <a:srgbClr val="000000"/>
                </a:solidFill>
              </a:rPr>
              <a:t> </a:t>
            </a:r>
            <a:endParaRPr lang="ru-RU" sz="22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664296" cy="217176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792088"/>
            <a:ext cx="9180512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681984" cy="2755392"/>
          </a:xfrm>
          <a:prstGeom prst="rect">
            <a:avLst/>
          </a:prstGeom>
        </p:spPr>
      </p:pic>
      <p:pic>
        <p:nvPicPr>
          <p:cNvPr id="2" name="Изображение 1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1916832"/>
            <a:ext cx="4331208" cy="44958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376092"/>
                </a:solidFill>
                <a:latin typeface="Arial"/>
                <a:cs typeface="Arial"/>
              </a:rPr>
              <a:t>Hautschichten und die </a:t>
            </a:r>
            <a:r>
              <a:rPr lang="de-DE" sz="2800" b="1" dirty="0" smtClean="0">
                <a:solidFill>
                  <a:srgbClr val="376092"/>
                </a:solidFill>
                <a:latin typeface="Arial"/>
                <a:cs typeface="Arial"/>
              </a:rPr>
              <a:t>Basalmembran</a:t>
            </a:r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4575" y="5867083"/>
            <a:ext cx="295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Die Basalmembran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923928" y="5507043"/>
            <a:ext cx="1296144" cy="288032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283968" y="3706843"/>
            <a:ext cx="1224136" cy="288032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12" y="764704"/>
            <a:ext cx="9144000" cy="60932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34B-4F9A-E743-B212-BFF6609F32E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1052736"/>
            <a:ext cx="6190025" cy="11521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20000"/>
              </a:lnSpc>
            </a:pPr>
            <a:r>
              <a:rPr lang="de-DE" sz="2400" b="1" dirty="0">
                <a:latin typeface="Arial"/>
                <a:cs typeface="Arial"/>
              </a:rPr>
              <a:t>NeyPson Nr.5 </a:t>
            </a:r>
            <a:r>
              <a:rPr lang="de-DE" sz="2400" b="1" dirty="0" smtClean="0">
                <a:latin typeface="Arial"/>
                <a:cs typeface="Arial"/>
              </a:rPr>
              <a:t>und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b="1" dirty="0" smtClean="0">
                <a:latin typeface="Arial"/>
                <a:cs typeface="Arial"/>
              </a:rPr>
              <a:t>NeyIm Nr.73</a:t>
            </a:r>
            <a:r>
              <a:rPr lang="ru-RU" sz="2400" dirty="0" smtClean="0">
                <a:latin typeface="Arial"/>
                <a:cs typeface="Arial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de-DE" sz="2400" b="1" dirty="0" smtClean="0">
                <a:solidFill>
                  <a:srgbClr val="376092"/>
                </a:solidFill>
                <a:latin typeface="Arial"/>
                <a:cs typeface="Arial"/>
              </a:rPr>
              <a:t>-Therapie  - Restitutio ad integrum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de-DE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323528" y="1988840"/>
            <a:ext cx="7992888" cy="46805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l"/>
            <a:endParaRPr lang="ru-RU" sz="2800" dirty="0">
              <a:solidFill>
                <a:srgbClr val="000000"/>
              </a:solidFill>
            </a:endParaRPr>
          </a:p>
          <a:p>
            <a:pPr algn="l"/>
            <a:endParaRPr lang="de-DE" sz="2800" b="1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200" b="1" dirty="0" smtClean="0">
                <a:solidFill>
                  <a:srgbClr val="000000"/>
                </a:solidFill>
              </a:rPr>
              <a:t>Restitutio </a:t>
            </a:r>
            <a:r>
              <a:rPr lang="de-DE" sz="2200" b="1" dirty="0">
                <a:solidFill>
                  <a:srgbClr val="000000"/>
                </a:solidFill>
              </a:rPr>
              <a:t>ad </a:t>
            </a:r>
            <a:r>
              <a:rPr lang="de-DE" sz="2200" b="1" dirty="0" err="1">
                <a:solidFill>
                  <a:srgbClr val="000000"/>
                </a:solidFill>
              </a:rPr>
              <a:t>integrum</a:t>
            </a:r>
            <a:r>
              <a:rPr lang="de-DE" sz="2200" b="1" dirty="0">
                <a:solidFill>
                  <a:srgbClr val="000000"/>
                </a:solidFill>
              </a:rPr>
              <a:t> </a:t>
            </a:r>
            <a:endParaRPr lang="de-DE" sz="2200" b="1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200" dirty="0" smtClean="0">
                <a:solidFill>
                  <a:srgbClr val="000000"/>
                </a:solidFill>
              </a:rPr>
              <a:t>(</a:t>
            </a:r>
            <a:r>
              <a:rPr lang="de-DE" sz="2200" dirty="0">
                <a:solidFill>
                  <a:srgbClr val="000000"/>
                </a:solidFill>
              </a:rPr>
              <a:t>von </a:t>
            </a:r>
            <a:r>
              <a:rPr lang="de-DE" sz="2200" i="1" dirty="0" smtClean="0">
                <a:solidFill>
                  <a:srgbClr val="000000"/>
                </a:solidFill>
              </a:rPr>
              <a:t>lat. Restitutio –</a:t>
            </a:r>
          </a:p>
          <a:p>
            <a:pPr algn="l">
              <a:lnSpc>
                <a:spcPct val="120000"/>
              </a:lnSpc>
            </a:pPr>
            <a:r>
              <a:rPr lang="de-DE" sz="2200" i="1" dirty="0">
                <a:solidFill>
                  <a:srgbClr val="000000"/>
                </a:solidFill>
              </a:rPr>
              <a:t> </a:t>
            </a:r>
            <a:r>
              <a:rPr lang="de-DE" sz="2200" u="sng" dirty="0">
                <a:solidFill>
                  <a:srgbClr val="000000"/>
                </a:solidFill>
              </a:rPr>
              <a:t>Wiederherstellung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endParaRPr lang="de-DE" sz="2200" dirty="0" smtClean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200" i="1" dirty="0">
                <a:solidFill>
                  <a:srgbClr val="000000"/>
                </a:solidFill>
              </a:rPr>
              <a:t>l</a:t>
            </a:r>
            <a:r>
              <a:rPr lang="de-DE" sz="2200" i="1" dirty="0" smtClean="0">
                <a:solidFill>
                  <a:srgbClr val="000000"/>
                </a:solidFill>
              </a:rPr>
              <a:t>at. ad</a:t>
            </a:r>
            <a:r>
              <a:rPr lang="de-DE" sz="2200" i="1" dirty="0">
                <a:solidFill>
                  <a:srgbClr val="000000"/>
                </a:solidFill>
              </a:rPr>
              <a:t> </a:t>
            </a:r>
            <a:r>
              <a:rPr lang="de-DE" sz="2200" i="1" dirty="0" smtClean="0">
                <a:solidFill>
                  <a:srgbClr val="000000"/>
                </a:solidFill>
              </a:rPr>
              <a:t>- </a:t>
            </a:r>
            <a:r>
              <a:rPr lang="de-DE" sz="2200" u="sng" dirty="0" smtClean="0">
                <a:solidFill>
                  <a:srgbClr val="000000"/>
                </a:solidFill>
              </a:rPr>
              <a:t>bei</a:t>
            </a:r>
            <a:r>
              <a:rPr lang="de-DE" sz="2200" i="1" dirty="0">
                <a:solidFill>
                  <a:srgbClr val="000000"/>
                </a:solidFill>
              </a:rPr>
              <a:t>, lat. </a:t>
            </a:r>
            <a:r>
              <a:rPr lang="de-DE" sz="2200" i="1" dirty="0" err="1">
                <a:solidFill>
                  <a:srgbClr val="000000"/>
                </a:solidFill>
              </a:rPr>
              <a:t>I</a:t>
            </a:r>
            <a:r>
              <a:rPr lang="de-DE" sz="2200" i="1" dirty="0" err="1" smtClean="0">
                <a:solidFill>
                  <a:srgbClr val="000000"/>
                </a:solidFill>
              </a:rPr>
              <a:t>ntegritas</a:t>
            </a:r>
            <a:r>
              <a:rPr lang="de-DE" sz="2200" i="1" dirty="0">
                <a:solidFill>
                  <a:srgbClr val="000000"/>
                </a:solidFill>
              </a:rPr>
              <a:t> </a:t>
            </a:r>
            <a:r>
              <a:rPr lang="de-DE" sz="2200" i="1" dirty="0" smtClean="0">
                <a:solidFill>
                  <a:srgbClr val="000000"/>
                </a:solidFill>
              </a:rPr>
              <a:t>- </a:t>
            </a:r>
            <a:r>
              <a:rPr lang="de-DE" sz="2200" u="sng" dirty="0" smtClean="0">
                <a:solidFill>
                  <a:srgbClr val="000000"/>
                </a:solidFill>
              </a:rPr>
              <a:t>Unversehrtheit</a:t>
            </a:r>
            <a:r>
              <a:rPr lang="de-DE" sz="2200" dirty="0">
                <a:solidFill>
                  <a:srgbClr val="000000"/>
                </a:solidFill>
              </a:rPr>
              <a:t>) </a:t>
            </a:r>
            <a:r>
              <a:rPr lang="de-DE" sz="2200" dirty="0" smtClean="0">
                <a:solidFill>
                  <a:srgbClr val="000000"/>
                </a:solidFill>
              </a:rPr>
              <a:t>- eine </a:t>
            </a:r>
            <a:r>
              <a:rPr lang="de-DE" sz="2200" b="1" dirty="0">
                <a:solidFill>
                  <a:srgbClr val="000000"/>
                </a:solidFill>
              </a:rPr>
              <a:t>vollständige Wiederherstellung der Haut </a:t>
            </a:r>
            <a:r>
              <a:rPr lang="de-DE" sz="2200" dirty="0">
                <a:solidFill>
                  <a:srgbClr val="000000"/>
                </a:solidFill>
              </a:rPr>
              <a:t>in ihrem unversehrten </a:t>
            </a:r>
            <a:r>
              <a:rPr lang="de-DE" sz="2200" dirty="0" smtClean="0">
                <a:solidFill>
                  <a:srgbClr val="000000"/>
                </a:solidFill>
              </a:rPr>
              <a:t>Zustand </a:t>
            </a:r>
            <a:r>
              <a:rPr lang="de-DE" sz="2200" b="1" dirty="0" smtClean="0">
                <a:solidFill>
                  <a:srgbClr val="000000"/>
                </a:solidFill>
              </a:rPr>
              <a:t>ohne </a:t>
            </a:r>
            <a:r>
              <a:rPr lang="de-DE" sz="2200" b="1" dirty="0">
                <a:solidFill>
                  <a:srgbClr val="000000"/>
                </a:solidFill>
              </a:rPr>
              <a:t>Narben</a:t>
            </a:r>
            <a:r>
              <a:rPr lang="de-DE" sz="2200" dirty="0" smtClean="0">
                <a:solidFill>
                  <a:srgbClr val="000000"/>
                </a:solidFill>
              </a:rPr>
              <a:t>.</a:t>
            </a:r>
            <a:r>
              <a:rPr lang="de-DE" sz="2200" dirty="0"/>
              <a:t> </a:t>
            </a:r>
            <a:endParaRPr lang="de-DE" sz="2200" dirty="0" smtClean="0"/>
          </a:p>
          <a:p>
            <a:pPr algn="l">
              <a:lnSpc>
                <a:spcPct val="120000"/>
              </a:lnSpc>
            </a:pPr>
            <a:endParaRPr lang="de-DE" sz="2200" dirty="0" smtClean="0"/>
          </a:p>
          <a:p>
            <a:pPr algn="l">
              <a:lnSpc>
                <a:spcPct val="120000"/>
              </a:lnSpc>
            </a:pPr>
            <a:r>
              <a:rPr lang="de-DE" sz="2200" dirty="0" smtClean="0">
                <a:solidFill>
                  <a:srgbClr val="000000"/>
                </a:solidFill>
              </a:rPr>
              <a:t>Bei </a:t>
            </a:r>
            <a:r>
              <a:rPr lang="de-DE" sz="2200" dirty="0">
                <a:solidFill>
                  <a:srgbClr val="000000"/>
                </a:solidFill>
              </a:rPr>
              <a:t>der Anwendung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b="1" dirty="0">
                <a:solidFill>
                  <a:schemeClr val="tx1"/>
                </a:solidFill>
              </a:rPr>
              <a:t>NeyPson </a:t>
            </a:r>
            <a:r>
              <a:rPr lang="de-DE" sz="2200" b="1" dirty="0" smtClean="0">
                <a:solidFill>
                  <a:schemeClr val="tx1"/>
                </a:solidFill>
              </a:rPr>
              <a:t>Nr.5 </a:t>
            </a:r>
            <a:r>
              <a:rPr lang="de-DE" sz="2200" b="1" dirty="0">
                <a:solidFill>
                  <a:schemeClr val="tx1"/>
                </a:solidFill>
              </a:rPr>
              <a:t>und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b="1" dirty="0" smtClean="0">
                <a:solidFill>
                  <a:schemeClr val="tx1"/>
                </a:solidFill>
              </a:rPr>
              <a:t>NeyIm Nr.73</a:t>
            </a:r>
            <a:r>
              <a:rPr lang="de-DE" sz="2200" b="1" dirty="0" smtClean="0">
                <a:solidFill>
                  <a:srgbClr val="000000"/>
                </a:solidFill>
              </a:rPr>
              <a:t> - </a:t>
            </a:r>
            <a:r>
              <a:rPr lang="de-DE" sz="2200" dirty="0" smtClean="0">
                <a:solidFill>
                  <a:srgbClr val="000000"/>
                </a:solidFill>
              </a:rPr>
              <a:t>eine </a:t>
            </a:r>
            <a:r>
              <a:rPr lang="de-DE" sz="2200" dirty="0">
                <a:solidFill>
                  <a:srgbClr val="000000"/>
                </a:solidFill>
              </a:rPr>
              <a:t>deutlich erkennbare Verjüngung der Hautschichten und gesamter Haut </a:t>
            </a:r>
            <a:r>
              <a:rPr lang="de-DE" sz="2200" dirty="0" smtClean="0">
                <a:solidFill>
                  <a:srgbClr val="000000"/>
                </a:solidFill>
              </a:rPr>
              <a:t>– echte/volle </a:t>
            </a:r>
          </a:p>
          <a:p>
            <a:pPr algn="ctr">
              <a:lnSpc>
                <a:spcPct val="120000"/>
              </a:lnSpc>
            </a:pPr>
            <a:r>
              <a:rPr lang="de-DE" sz="2200" b="1" dirty="0" smtClean="0">
                <a:solidFill>
                  <a:srgbClr val="000000"/>
                </a:solidFill>
              </a:rPr>
              <a:t>Restitutio </a:t>
            </a:r>
            <a:r>
              <a:rPr lang="de-DE" sz="2200" b="1" dirty="0">
                <a:solidFill>
                  <a:srgbClr val="000000"/>
                </a:solidFill>
              </a:rPr>
              <a:t>ad </a:t>
            </a:r>
            <a:r>
              <a:rPr lang="de-DE" sz="2200" b="1" dirty="0" err="1">
                <a:solidFill>
                  <a:srgbClr val="000000"/>
                </a:solidFill>
              </a:rPr>
              <a:t>integrum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endParaRPr lang="ru-RU" sz="22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de-DE" sz="24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 lvl="0" algn="l"/>
            <a:endParaRPr lang="ru-RU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281021" cy="1997160"/>
          </a:xfrm>
          <a:prstGeom prst="rect">
            <a:avLst/>
          </a:prstGeom>
        </p:spPr>
      </p:pic>
      <p:pic>
        <p:nvPicPr>
          <p:cNvPr id="3" name="Изображение 2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238760" cy="195790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5193"/>
            <a:ext cx="1008112" cy="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21431</TotalTime>
  <Words>1347</Words>
  <Application>Microsoft Macintosh PowerPoint</Application>
  <PresentationFormat>Экран (4:3)</PresentationFormat>
  <Paragraphs>272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Calibri</vt:lpstr>
      <vt:lpstr>Corbel</vt:lpstr>
      <vt:lpstr>ＭＳ Ｐゴシック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Biotherapie in Onkologie Hauptbücher </vt:lpstr>
      <vt:lpstr>Biotherapie in Onkologie Hauptbücher </vt:lpstr>
      <vt:lpstr>Презентация PowerPoint</vt:lpstr>
      <vt:lpstr>Презентация PowerPoint</vt:lpstr>
      <vt:lpstr>Hautschichten und die Basalmembran</vt:lpstr>
      <vt:lpstr>Презентация PowerPoint</vt:lpstr>
      <vt:lpstr>Art der Anwendung der Präparate</vt:lpstr>
      <vt:lpstr>Hautkrebs: Krebsarten </vt:lpstr>
      <vt:lpstr>Basalzellkrebs / Basalzellkarzinom/ Basalzellkrebs der Haut / Basaliom</vt:lpstr>
      <vt:lpstr>Презентация PowerPoint</vt:lpstr>
      <vt:lpstr>Презентация PowerPoint</vt:lpstr>
      <vt:lpstr>Kombinationsbiotherapie im Laufe der 2 Monate </vt:lpstr>
      <vt:lpstr>Ergebnis nach 4 Wo. der Kombinationsbiotherapie  Klinisches Fallbeispiel Hautkrebs: Basaliom auf dem rechten Schläfenbereich </vt:lpstr>
      <vt:lpstr>Ergebnis nach 8 Wo. der Kombinationsbiotherapie  Klinisches Fallbeispiel Kein Basaliom</vt:lpstr>
      <vt:lpstr>Презентация PowerPoint</vt:lpstr>
      <vt:lpstr>Klinisches Fallbeispiel Hautkrebs: Hautbasaliom an der Oberlippe unter dem linken Nasenflügel </vt:lpstr>
      <vt:lpstr>Kombinationsbiotherapie im Laufe der 2 Monate </vt:lpstr>
      <vt:lpstr>Ergebnis nach 4 Wo. der Kombinationsbiotherapie  Klinisches Fallbeispiel Hautkrebs: Hautbasaliom an der Oberlippe unter dem linken Nasenflügel </vt:lpstr>
      <vt:lpstr>Ergebnis nach 8 Wo. der Kombinationsbiotherapie  Klinisches Fallbeispiel Kein Basaliom</vt:lpstr>
      <vt:lpstr>Презентация PowerPoint</vt:lpstr>
      <vt:lpstr>Klinisches Fallbeispiel Hautkrebs: Basaliom des linken Ober- und Unterlides und der linken Wange</vt:lpstr>
      <vt:lpstr>Kombinationsbiotherapie im Laufe der 4 Monate </vt:lpstr>
      <vt:lpstr>Ergebnis nach 4 Wo. der Kombinationsbiotherapie  Klinisches Fallbeispiel Hautkrebs: Basaliom des linken Ober- und Unterlides  und der linken Wange</vt:lpstr>
      <vt:lpstr>Ergebnis nach 4 Mo. der Kombinationsbiotherapie  Klinisches Fallbeispiel Kein Basaliom</vt:lpstr>
      <vt:lpstr>Презентация PowerPoint</vt:lpstr>
      <vt:lpstr>Klinisches Fallbeispiel Hautkrebs: Basaliom an der rechten Wange</vt:lpstr>
      <vt:lpstr>Kombinationsbiotherapie im Laufe der 2 Monate </vt:lpstr>
      <vt:lpstr>Ergebnis nach 2 Wo. der Kombinationsbiotherapie  Klinisches Fallbeispiel Hautkrebs: Basaliom an der rechten Wange</vt:lpstr>
      <vt:lpstr>Ergebnis nach 8 Wo. der Kombinationsbiotherapie  Klinisches Fallbeispiel Kein Basaliom</vt:lpstr>
      <vt:lpstr>Plattenepithelkarzinom,   früher Spinaliom / Stachelzellkrebs </vt:lpstr>
      <vt:lpstr>Plattenepithelkarzinom </vt:lpstr>
      <vt:lpstr>Презентация PowerPoint</vt:lpstr>
      <vt:lpstr>Klinisches Fallbeispiel Hautkrebs: frontaler Plattenepithelkarzinom  </vt:lpstr>
      <vt:lpstr>Kombinationsbiotherapie im Laufe der 2 Monate </vt:lpstr>
      <vt:lpstr>Ergebnis nach 4 Wo. der Kombinationsbiotherapie  Klinisches Fallbeispiel Hautkrebs: Plattenepithelkarzinom auf der Stirnhaut </vt:lpstr>
      <vt:lpstr>Ergebnis nach 8 Wo. der Kombinationsbiotherapie  Klinisches Fallbeispiel Kein Plattenepithelkarzinom</vt:lpstr>
      <vt:lpstr>Hautkrebs: Morbus Bowen auch: Dermatosis praecancerosa Bowen,  Bowen-Karzinom (Bowen-Hautkrebs), Dyskeratosis maligna  </vt:lpstr>
      <vt:lpstr>Презентация PowerPoint</vt:lpstr>
      <vt:lpstr>Klinisches Fallbeispiel Hautkrebs: Morbus Bowen im Damm- und Anusbereich   </vt:lpstr>
      <vt:lpstr>Kombinationsbiotherapie im Laufe der 2 Monate </vt:lpstr>
      <vt:lpstr>Ergebnis nach 4 Wo. der Kombinationsbiotherapie  Klinisches Fallbeispiel Hautkrebs: Morbus Bowen im Damm- und Anusbereich</vt:lpstr>
      <vt:lpstr>Ergebnis nach 6 Wo. der Kombinationsbiotherapie  Klinisches Fallbeispiel Hautkrebs: Morbus Bowen im Damm- und Anusbereich</vt:lpstr>
      <vt:lpstr>Ergebnis nach 8 Wo. der Kombinationsbiotherapie  Klinisches Fallbeispiel Kein Morbus Bowen </vt:lpstr>
      <vt:lpstr>Zusammenfassung</vt:lpstr>
      <vt:lpstr>Zusammenfassung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ivanov</dc:creator>
  <cp:lastModifiedBy>ivan ivanov</cp:lastModifiedBy>
  <cp:revision>744</cp:revision>
  <cp:lastPrinted>2016-08-20T01:48:02Z</cp:lastPrinted>
  <dcterms:created xsi:type="dcterms:W3CDTF">2016-07-24T07:24:22Z</dcterms:created>
  <dcterms:modified xsi:type="dcterms:W3CDTF">2019-10-02T04:46:43Z</dcterms:modified>
</cp:coreProperties>
</file>